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1339989" cy="8019002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editable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editable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7695f8f774aa984a.png"/>
  <Relationship Id="rId3" Type="http://schemas.openxmlformats.org/officeDocument/2006/relationships/image" Target="../media/image_dc160869d159610a.png"/>
  <Relationship Id="rId4" Type="http://schemas.openxmlformats.org/officeDocument/2006/relationships/image" Target="../media/image_5119b13c15a82ddf.png"/>
  <Relationship Id="rId5" Type="http://schemas.openxmlformats.org/officeDocument/2006/relationships/image" Target="../media/image_7d60fe51e8b73fa2.png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7695f8f774aa984a.png"/>
  <Relationship Id="rId3" Type="http://schemas.openxmlformats.org/officeDocument/2006/relationships/image" Target="../media/image_ac1a8e3fd69e212b.jpg"/>
  <Relationship Id="rId4" Type="http://schemas.openxmlformats.org/officeDocument/2006/relationships/image" Target="../media/image_0e3900453d6d804c.png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5119b13c15a82ddf.png"/>
  <Relationship Id="rId3" Type="http://schemas.openxmlformats.org/officeDocument/2006/relationships/image" Target="../media/image_62e2af7ff45d5edd.jpg"/>
  <Relationship Id="rId4" Type="http://schemas.openxmlformats.org/officeDocument/2006/relationships/image" Target="../media/image_38e6ba93e4d4066c.png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dc160869d159610a.png"/>
  <Relationship Id="rId3" Type="http://schemas.openxmlformats.org/officeDocument/2006/relationships/image" Target="../media/image_5d25a1d79fadbaa9.jpg"/>
  <Relationship Id="rId4" Type="http://schemas.openxmlformats.org/officeDocument/2006/relationships/image" Target="../media/image_b21212fe1a94263a.png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dc160869d159610a.png"/>
  <Relationship Id="rId3" Type="http://schemas.openxmlformats.org/officeDocument/2006/relationships/image" Target="../media/image_602c999e9469bc25.png"/>
  <Relationship Id="rId4" Type="http://schemas.openxmlformats.org/officeDocument/2006/relationships/image" Target="../media/image_a52cc9ef7bb64f46.png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dc160869d159610a.png"/>
  <Relationship Id="rId3" Type="http://schemas.openxmlformats.org/officeDocument/2006/relationships/image" Target="../media/image_dad42f2a1ad19653.png"/>
  <Relationship Id="rId4" Type="http://schemas.openxmlformats.org/officeDocument/2006/relationships/image" Target="../media/image_5cd80bd06e43c794.jpg"/>
  <Relationship Id="rId5" Type="http://schemas.openxmlformats.org/officeDocument/2006/relationships/image" Target="../media/image_d8aa461f193f6eea.jpg"/>
  <Relationship Id="rId6" Type="http://schemas.openxmlformats.org/officeDocument/2006/relationships/image" Target="../media/image_2caa1b2f8d47ebcd.jpg"/>
  <Relationship Id="rId7" Type="http://schemas.openxmlformats.org/officeDocument/2006/relationships/image" Target="../media/image_c9351aca4848841b.jpg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5119b13c15a82ddf.png"/>
  <Relationship Id="rId3" Type="http://schemas.openxmlformats.org/officeDocument/2006/relationships/image" Target="../media/image_50386c8efba56978.jpg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7d60fe51e8b73fa2.png"/>
  <Relationship Id="rId3" Type="http://schemas.openxmlformats.org/officeDocument/2006/relationships/image" Target="../media/image_1ac163f6953e2d0b.jpg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dc160869d159610a.png"/>
  <Relationship Id="rId3" Type="http://schemas.openxmlformats.org/officeDocument/2006/relationships/image" Target="../media/image_7828f98fdaad85c0.jpg"/>
  <Relationship Id="rId4" Type="http://schemas.openxmlformats.org/officeDocument/2006/relationships/image" Target="../media/image_0ae9b8643b7f3f18.jpg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577215" y="663416"/>
            <a:ext cx="3334253" cy="1415891"/>
            <a:chOff x="577215" y="663416"/>
            <a:chExt cx="3334253" cy="1415891"/>
          </a:xfrm>
        </p:grpSpPr>
        <p:sp>
          <p:nvSpPr>
            <p:cNvPr id="2" name="TextBox 2"/>
            <p:cNvSpPr txBox="1"/>
            <p:nvPr/>
          </p:nvSpPr>
          <p:spPr>
            <a:xfrm>
              <a:off x="578739" y="663416"/>
              <a:ext cx="1663294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3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盲盒抽奖机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77215" y="1097756"/>
              <a:ext cx="2989387" cy="5133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6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页面素材设计说明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03504" y="1613535"/>
              <a:ext cx="33079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C9DED0"/>
                  </a:solidFill>
                  <a:latin typeface="+mn-lt"/>
                  <a:ea typeface="+mn-ea"/>
                  <a:cs typeface="+mn-cs"/>
                </a:rPr>
                <a:t>Leap 手势模式 · 4K竖屏 2160 × 3840 · 9:16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604838" y="1903095"/>
              <a:ext cx="1281684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C9DED0"/>
                  </a:solidFill>
                  <a:latin typeface="+mn-lt"/>
                  <a:ea typeface="+mn-ea"/>
                  <a:cs typeface="+mn-cs"/>
                </a:rPr>
                <a:t>更新日期：2026-09-22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0456" y="2472690"/>
            <a:ext cx="3042857" cy="930592"/>
            <a:chOff x="600456" y="2472690"/>
            <a:chExt cx="3042857" cy="930592"/>
          </a:xfrm>
        </p:grpSpPr>
        <p:sp>
          <p:nvSpPr>
            <p:cNvPr id="7" name="TextBox 7"/>
            <p:cNvSpPr txBox="1"/>
            <p:nvPr/>
          </p:nvSpPr>
          <p:spPr>
            <a:xfrm>
              <a:off x="600456" y="2472690"/>
              <a:ext cx="234633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第一板块 · 建议更换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03123" y="2881789"/>
              <a:ext cx="2878887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首页、奖品图、箱体Logo、球体Logo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04838" y="3227070"/>
              <a:ext cx="3038475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C9DED0"/>
                  </a:solidFill>
                  <a:latin typeface="+mn-lt"/>
                  <a:ea typeface="+mn-ea"/>
                  <a:cs typeface="+mn-cs"/>
                </a:rPr>
                <a:t>按活动品牌与奖项替换；四个入口各自独立，逐项保存。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0456" y="3968115"/>
            <a:ext cx="3117266" cy="1130618"/>
            <a:chOff x="600456" y="3968115"/>
            <a:chExt cx="3117266" cy="1130618"/>
          </a:xfrm>
        </p:grpSpPr>
        <p:sp>
          <p:nvSpPr>
            <p:cNvPr id="11" name="TextBox 11"/>
            <p:cNvSpPr txBox="1"/>
            <p:nvPr/>
          </p:nvSpPr>
          <p:spPr>
            <a:xfrm>
              <a:off x="600456" y="3968115"/>
              <a:ext cx="260077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第二板块 · 不建议更换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03123" y="4377214"/>
              <a:ext cx="3114599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手势光标、中奖与未中奖提示、共用图标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04838" y="4722495"/>
              <a:ext cx="2981325" cy="3762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575"/>
                </a:lnSpc>
              </a:pPr>
              <a:r>
                <a:rPr lang="zh-CN" sz="900" dirty="0">
                  <a:solidFill>
                    <a:srgbClr val="C9DED0"/>
                  </a:solidFill>
                  <a:latin typeface="+mn-lt"/>
                  <a:ea typeface="+mn-ea"/>
                  <a:cs typeface="+mn-cs"/>
                </a:rPr>
                <a:t>仍可替换，但涉及动画状态、透明区域和布局配合。</a:t>
              </a:r>
              <a:br/>
              <a:r>
                <a:rPr lang="zh-CN" sz="900" dirty="0">
                  <a:solidFill>
                    <a:srgbClr val="C9DED0"/>
                  </a:solidFill>
                  <a:latin typeface="+mn-lt"/>
                  <a:ea typeface="+mn-ea"/>
                  <a:cs typeface="+mn-cs"/>
                </a:rPr>
                <a:t>建议沿用官方素材；确需修改时逐项替换并测试完整流程。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124700" y="952500"/>
            <a:ext cx="3374231" cy="5829300"/>
            <a:chOff x="7124700" y="952500"/>
            <a:chExt cx="3374231" cy="5829300"/>
          </a:xfrm>
        </p:grpSpPr>
        <p:pic>
          <p:nvPicPr>
            <p:cNvPr id="15" name="Image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24700" y="952500"/>
              <a:ext cx="1564481" cy="2781300"/>
            </a:xfrm>
            <a:prstGeom prst="rect">
              <a:avLst/>
            </a:prstGeom>
          </p:spPr>
        </p:pic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34450" y="952500"/>
              <a:ext cx="1564481" cy="2781300"/>
            </a:xfrm>
            <a:prstGeom prst="rect">
              <a:avLst/>
            </a:prstGeom>
          </p:spPr>
        </p:pic>
        <p:pic>
          <p:nvPicPr>
            <p:cNvPr id="17" name="Imag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24700" y="4000500"/>
              <a:ext cx="1564481" cy="2781300"/>
            </a:xfrm>
            <a:prstGeom prst="rect">
              <a:avLst/>
            </a:prstGeom>
          </p:spPr>
        </p:pic>
        <p:pic>
          <p:nvPicPr>
            <p:cNvPr id="18" name="Image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934450" y="4000500"/>
              <a:ext cx="1564481" cy="2781300"/>
            </a:xfrm>
            <a:prstGeom prst="rect">
              <a:avLst/>
            </a:prstGeom>
          </p:spPr>
        </p:pic>
      </p:grpSp>
      <p:grpSp>
        <p:nvGrpSpPr>
          <p:cNvPr id="24" name="Group 24"/>
          <p:cNvGrpSpPr/>
          <p:nvPr/>
        </p:nvGrpSpPr>
        <p:grpSpPr>
          <a:xfrm>
            <a:off x="590550" y="5810250"/>
            <a:ext cx="5905500" cy="990600"/>
            <a:chOff x="590550" y="5810250"/>
            <a:chExt cx="5905500" cy="990600"/>
          </a:xfrm>
        </p:grpSpPr>
        <p:sp>
          <p:nvSpPr>
            <p:cNvPr id="20" name="Rectangle 20"/>
            <p:cNvSpPr/>
            <p:nvPr/>
          </p:nvSpPr>
          <p:spPr>
            <a:xfrm>
              <a:off x="590550" y="5810250"/>
              <a:ext cx="5905500" cy="990600"/>
            </a:xfrm>
            <a:prstGeom prst="roundRect">
              <a:avLst>
                <a:gd name="adj" fmla="val 7692"/>
              </a:avLst>
            </a:prstGeom>
            <a:solidFill>
              <a:srgbClr val="2556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74573" y="5996464"/>
              <a:ext cx="2030315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官方素材包 · 两个文件夹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76097" y="6324124"/>
              <a:ext cx="2556109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DCEBE1"/>
                  </a:solidFill>
                  <a:latin typeface="+mn-lt"/>
                  <a:ea typeface="+mn-ea"/>
                  <a:cs typeface="+mn-cs"/>
                </a:rPr>
                <a:t>建议更换 / 不建议更换 · 文件均用中文命名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76288" y="6555343"/>
              <a:ext cx="2093443" cy="1690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60" dirty="0">
                  <a:solidFill>
                    <a:srgbClr val="DCEBE1"/>
                  </a:solidFill>
                  <a:latin typeface="+mn-lt"/>
                  <a:ea typeface="+mn-ea"/>
                  <a:cs typeface="+mn-cs"/>
                </a:rPr>
                <a:t>保留原文件尺寸、透明通道与播放速度。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585788" y="7530941"/>
            <a:ext cx="3166529" cy="1619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0" dirty="0">
                <a:solidFill>
                  <a:srgbClr val="C9DED0"/>
                </a:solidFill>
                <a:latin typeface="+mn-lt"/>
                <a:ea typeface="+mn-ea"/>
                <a:cs typeface="+mn-cs"/>
              </a:rPr>
              <a:t>整屏素材不裁透明边；独立图片、Logo与光标按各页规格制作。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429006" y="329565"/>
            <a:ext cx="2908237" cy="508397"/>
            <a:chOff x="429006" y="329565"/>
            <a:chExt cx="2908237" cy="508397"/>
          </a:xfrm>
        </p:grpSpPr>
        <p:sp>
          <p:nvSpPr>
            <p:cNvPr id="2" name="TextBox 2"/>
            <p:cNvSpPr txBox="1"/>
            <p:nvPr/>
          </p:nvSpPr>
          <p:spPr>
            <a:xfrm>
              <a:off x="429006" y="329565"/>
              <a:ext cx="18374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建议更换 · 首页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433388" y="668893"/>
              <a:ext cx="2903855" cy="1690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60" dirty="0">
                  <a:solidFill>
                    <a:srgbClr val="5A6D61"/>
                  </a:solidFill>
                  <a:latin typeface="+mn-lt"/>
                  <a:ea typeface="+mn-ea"/>
                  <a:cs typeface="+mn-cs"/>
                </a:rPr>
                <a:t>活动的第一眼；在原有透明画布中设计品牌与伸手提示。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206389" y="304800"/>
            <a:ext cx="1714500" cy="257175"/>
            <a:chOff x="9206389" y="304800"/>
            <a:chExt cx="1714500" cy="257175"/>
          </a:xfrm>
        </p:grpSpPr>
        <p:sp>
          <p:nvSpPr>
            <p:cNvPr id="5" name="Rectangle 5"/>
            <p:cNvSpPr/>
            <p:nvPr/>
          </p:nvSpPr>
          <p:spPr>
            <a:xfrm>
              <a:off x="9206389" y="304800"/>
              <a:ext cx="1714500" cy="25717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363551" y="387191"/>
              <a:ext cx="1041105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2160 × 3840 / 9:16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33388" y="1275302"/>
            <a:ext cx="3380184" cy="6267451"/>
            <a:chOff x="433388" y="1275302"/>
            <a:chExt cx="3380184" cy="6267451"/>
          </a:xfrm>
        </p:grpSpPr>
        <p:pic>
          <p:nvPicPr>
            <p:cNvPr id="8" name="Imag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8150" y="1275302"/>
              <a:ext cx="3375422" cy="6000750"/>
            </a:xfrm>
            <a:prstGeom prst="rect">
              <a:avLst/>
            </a:prstGeom>
          </p:spPr>
        </p:pic>
        <p:sp>
          <p:nvSpPr>
            <p:cNvPr id="9" name="Rectangle 9"/>
            <p:cNvSpPr/>
            <p:nvPr/>
          </p:nvSpPr>
          <p:spPr>
            <a:xfrm>
              <a:off x="438150" y="1275302"/>
              <a:ext cx="3375422" cy="6000750"/>
            </a:xfrm>
            <a:prstGeom prst="rect">
              <a:avLst/>
            </a:prstGeom>
            <a:noFill/>
            <a:ln w="17145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33388" y="7395115"/>
              <a:ext cx="817245" cy="1476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完整竖屏页面示意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72000" y="1276350"/>
            <a:ext cx="6381750" cy="2819400"/>
            <a:chOff x="4572000" y="1276350"/>
            <a:chExt cx="6381750" cy="2819400"/>
          </a:xfrm>
        </p:grpSpPr>
        <p:sp>
          <p:nvSpPr>
            <p:cNvPr id="12" name="Rectangle 12"/>
            <p:cNvSpPr/>
            <p:nvPr/>
          </p:nvSpPr>
          <p:spPr>
            <a:xfrm>
              <a:off x="4572000" y="1276350"/>
              <a:ext cx="6381750" cy="2819400"/>
            </a:xfrm>
            <a:prstGeom prst="roundRect">
              <a:avLst>
                <a:gd name="adj" fmla="val 2365"/>
              </a:avLst>
            </a:prstGeom>
            <a:solidFill>
              <a:schemeClr val="accent6"/>
            </a:solidFill>
            <a:ln w="9525">
              <a:solidFill>
                <a:srgbClr val="CFE2D5"/>
              </a:solidFill>
            </a:ln>
          </p:spPr>
        </p:sp>
        <p:pic>
          <p:nvPicPr>
            <p:cNvPr id="13" name="Imag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05350" y="1409700"/>
              <a:ext cx="1381125" cy="2457450"/>
            </a:xfrm>
            <a:prstGeom prst="rect">
              <a:avLst/>
            </a:prstGeom>
          </p:spPr>
        </p:pic>
        <p:sp>
          <p:nvSpPr>
            <p:cNvPr id="14" name="TextBox 14"/>
            <p:cNvSpPr txBox="1"/>
            <p:nvPr/>
          </p:nvSpPr>
          <p:spPr>
            <a:xfrm>
              <a:off x="6270498" y="1414939"/>
              <a:ext cx="1306598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首页引导.webm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272022" y="1780699"/>
              <a:ext cx="2150618" cy="6478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9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2160 × 3840 px · 9:16</a:t>
              </a:r>
              <a:br/>
              <a:r>
                <a:rPr lang="zh-CN" sz="9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保留完整画布与透明区域，不裁边。</a:t>
              </a:r>
              <a:br/>
              <a:r>
                <a:rPr lang="zh-CN" sz="9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标题、Logo与提示内容设计在素材内。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272212" y="2850118"/>
              <a:ext cx="1631442" cy="6357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575"/>
                </a:lnSpc>
              </a:pPr>
              <a:r>
                <a:rPr lang="zh-CN" sz="86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支持 PNG / JPG / WebP / GIF</a:t>
              </a:r>
              <a:br/>
              <a:r>
                <a:rPr lang="zh-CN" sz="86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MP4 / WebM / SVG</a:t>
              </a:r>
            </a:p>
            <a:p>
              <a:pPr algn="l">
                <a:lnSpc>
                  <a:spcPts val="1575"/>
                </a:lnSpc>
                <a:spcBef>
                  <a:spcPts val="525"/>
                </a:spcBef>
              </a:pPr>
              <a:r>
                <a:rPr lang="zh-CN" sz="86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动画静音循环；MP4通常不透明。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565523" y="4424839"/>
            <a:ext cx="5445019" cy="2471261"/>
            <a:chOff x="4565523" y="4424839"/>
            <a:chExt cx="5445019" cy="2471261"/>
          </a:xfrm>
        </p:grpSpPr>
        <p:sp>
          <p:nvSpPr>
            <p:cNvPr id="18" name="TextBox 18"/>
            <p:cNvSpPr txBox="1"/>
            <p:nvPr/>
          </p:nvSpPr>
          <p:spPr>
            <a:xfrm>
              <a:off x="4565523" y="4424839"/>
              <a:ext cx="1487528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在这里替换 · 首页</a:t>
              </a:r>
            </a:p>
          </p:txBody>
        </p:sp>
        <p:pic>
          <p:nvPicPr>
            <p:cNvPr id="19" name="Image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15207" y="4752975"/>
              <a:ext cx="4495335" cy="2143125"/>
            </a:xfrm>
            <a:prstGeom prst="rect">
              <a:avLst/>
            </a:prstGeom>
          </p:spPr>
        </p:pic>
      </p:grpSp>
      <p:grpSp>
        <p:nvGrpSpPr>
          <p:cNvPr id="24" name="Group 24"/>
          <p:cNvGrpSpPr/>
          <p:nvPr/>
        </p:nvGrpSpPr>
        <p:grpSpPr>
          <a:xfrm>
            <a:off x="2628900" y="2667000"/>
            <a:ext cx="1847850" cy="876300"/>
            <a:chOff x="2628900" y="2667000"/>
            <a:chExt cx="1847850" cy="876300"/>
          </a:xfrm>
        </p:grpSpPr>
        <p:sp>
          <p:nvSpPr>
            <p:cNvPr id="21" name="Polyline 21"/>
            <p:cNvSpPr/>
            <p:nvPr/>
          </p:nvSpPr>
          <p:spPr>
            <a:xfrm>
              <a:off x="2733675" y="2667000"/>
              <a:ext cx="1743075" cy="771525"/>
            </a:xfrm>
            <a:custGeom>
              <a:avLst/>
              <a:gdLst/>
              <a:ahLst/>
              <a:cxnLst/>
              <a:rect l="l" t="t" r="r" b="b"/>
              <a:pathLst>
                <a:path w="1743075" h="771525">
                  <a:moveTo>
                    <a:pt x="0" y="771525"/>
                  </a:moveTo>
                  <a:lnTo>
                    <a:pt x="1381125" y="771525"/>
                  </a:lnTo>
                  <a:lnTo>
                    <a:pt x="1381125" y="0"/>
                  </a:lnTo>
                  <a:lnTo>
                    <a:pt x="1743075" y="0"/>
                  </a:lnTo>
                </a:path>
              </a:pathLst>
            </a:custGeom>
            <a:noFill/>
            <a:ln w="9525">
              <a:solidFill>
                <a:schemeClr val="accent5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2628900" y="3333750"/>
              <a:ext cx="209550" cy="2095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2701147" y="3395662"/>
              <a:ext cx="65056" cy="1476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7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572000" y="7237952"/>
            <a:ext cx="6386989" cy="381000"/>
            <a:chOff x="4572000" y="7237952"/>
            <a:chExt cx="6386989" cy="381000"/>
          </a:xfrm>
        </p:grpSpPr>
        <p:sp>
          <p:nvSpPr>
            <p:cNvPr id="25" name="Rectangle 25"/>
            <p:cNvSpPr/>
            <p:nvPr/>
          </p:nvSpPr>
          <p:spPr>
            <a:xfrm>
              <a:off x="4572000" y="7237952"/>
              <a:ext cx="6386989" cy="381000"/>
            </a:xfrm>
            <a:prstGeom prst="roundRect">
              <a:avLst>
                <a:gd name="adj" fmla="val 12500"/>
              </a:avLst>
            </a:prstGeom>
            <a:solidFill>
              <a:srgbClr val="E8F5EC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4681538" y="7305342"/>
              <a:ext cx="2838430" cy="154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9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入口：设置 → 素材替换 → 游戏素材 → 首页 → 伸手启动引导。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433388" y="7721584"/>
            <a:ext cx="1896847" cy="1262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640" dirty="0">
                <a:solidFill>
                  <a:srgbClr val="75877C"/>
                </a:solidFill>
                <a:latin typeface="+mn-lt"/>
                <a:ea typeface="+mn-ea"/>
                <a:cs typeface="+mn-cs"/>
              </a:rPr>
              <a:t>盲盒抽奖机 · Leap 手势模式 | 2026-09-22 | 2/9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429006" y="329565"/>
            <a:ext cx="3794557" cy="508397"/>
            <a:chOff x="429006" y="329565"/>
            <a:chExt cx="3794557" cy="508397"/>
          </a:xfrm>
        </p:grpSpPr>
        <p:sp>
          <p:nvSpPr>
            <p:cNvPr id="2" name="TextBox 2"/>
            <p:cNvSpPr txBox="1"/>
            <p:nvPr/>
          </p:nvSpPr>
          <p:spPr>
            <a:xfrm>
              <a:off x="429006" y="329565"/>
              <a:ext cx="20919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建议更换 · 奖品图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433388" y="668893"/>
              <a:ext cx="3790175" cy="1690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60" dirty="0">
                  <a:solidFill>
                    <a:srgbClr val="5A6D61"/>
                  </a:solidFill>
                  <a:latin typeface="+mn-lt"/>
                  <a:ea typeface="+mn-ea"/>
                  <a:cs typeface="+mn-cs"/>
                </a:rPr>
                <a:t>中奖后展示对应奖项的图片；每个奖项分别绑定，和球面Logo互不影响。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206389" y="304800"/>
            <a:ext cx="1714500" cy="257175"/>
            <a:chOff x="9206389" y="304800"/>
            <a:chExt cx="1714500" cy="257175"/>
          </a:xfrm>
        </p:grpSpPr>
        <p:sp>
          <p:nvSpPr>
            <p:cNvPr id="5" name="Rectangle 5"/>
            <p:cNvSpPr/>
            <p:nvPr/>
          </p:nvSpPr>
          <p:spPr>
            <a:xfrm>
              <a:off x="9206389" y="304800"/>
              <a:ext cx="1714500" cy="25717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363551" y="387191"/>
              <a:ext cx="1041105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2160 × 3840 / 9:16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33388" y="1275302"/>
            <a:ext cx="3380184" cy="6267451"/>
            <a:chOff x="433388" y="1275302"/>
            <a:chExt cx="3380184" cy="6267451"/>
          </a:xfrm>
        </p:grpSpPr>
        <p:pic>
          <p:nvPicPr>
            <p:cNvPr id="8" name="Imag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8150" y="1275302"/>
              <a:ext cx="3375422" cy="6000750"/>
            </a:xfrm>
            <a:prstGeom prst="rect">
              <a:avLst/>
            </a:prstGeom>
          </p:spPr>
        </p:pic>
        <p:sp>
          <p:nvSpPr>
            <p:cNvPr id="9" name="Rectangle 9"/>
            <p:cNvSpPr/>
            <p:nvPr/>
          </p:nvSpPr>
          <p:spPr>
            <a:xfrm>
              <a:off x="438150" y="1275302"/>
              <a:ext cx="3375422" cy="6000750"/>
            </a:xfrm>
            <a:prstGeom prst="rect">
              <a:avLst/>
            </a:prstGeom>
            <a:noFill/>
            <a:ln w="17145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33388" y="7395115"/>
              <a:ext cx="817245" cy="1476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完整竖屏页面示意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72000" y="1276350"/>
            <a:ext cx="6381750" cy="2647950"/>
            <a:chOff x="4572000" y="1276350"/>
            <a:chExt cx="6381750" cy="2647950"/>
          </a:xfrm>
        </p:grpSpPr>
        <p:sp>
          <p:nvSpPr>
            <p:cNvPr id="12" name="Rectangle 12"/>
            <p:cNvSpPr/>
            <p:nvPr/>
          </p:nvSpPr>
          <p:spPr>
            <a:xfrm>
              <a:off x="4572000" y="1276350"/>
              <a:ext cx="6381750" cy="2647950"/>
            </a:xfrm>
            <a:prstGeom prst="roundRect">
              <a:avLst>
                <a:gd name="adj" fmla="val 2518"/>
              </a:avLst>
            </a:prstGeom>
            <a:solidFill>
              <a:schemeClr val="accent6"/>
            </a:solidFill>
            <a:ln w="9525">
              <a:solidFill>
                <a:srgbClr val="CFE2D5"/>
              </a:solidFill>
            </a:ln>
          </p:spPr>
        </p:sp>
        <p:pic>
          <p:nvPicPr>
            <p:cNvPr id="13" name="Imag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33925" y="1575959"/>
              <a:ext cx="1495425" cy="2048732"/>
            </a:xfrm>
            <a:prstGeom prst="rect">
              <a:avLst/>
            </a:prstGeom>
          </p:spPr>
        </p:pic>
        <p:sp>
          <p:nvSpPr>
            <p:cNvPr id="14" name="TextBox 14"/>
            <p:cNvSpPr txBox="1"/>
            <p:nvPr/>
          </p:nvSpPr>
          <p:spPr>
            <a:xfrm>
              <a:off x="6480048" y="1462564"/>
              <a:ext cx="1858433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奖品展示图片示例.png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481572" y="1828324"/>
              <a:ext cx="2019935" cy="6478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9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建议 1024 × 1024 px · 1:1</a:t>
              </a:r>
              <a:br/>
              <a:r>
                <a:rPr lang="zh-CN" sz="9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支持 PNG / JPG / WebP · 小于20 MB</a:t>
              </a:r>
              <a:br/>
              <a:r>
                <a:rPr lang="zh-CN" sz="9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其他比例等比居中显示，不拉伸。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481762" y="2821543"/>
              <a:ext cx="1757045" cy="6262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86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示例原图：1247 × 1707 px</a:t>
              </a:r>
              <a:br/>
              <a:r>
                <a:rPr lang="zh-CN" sz="86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不要把奖品图合并进通用中奖提示。</a:t>
              </a:r>
              <a:br/>
              <a:r>
                <a:rPr lang="zh-CN" sz="86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不同奖项各自选择图片并保存。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565523" y="4253389"/>
            <a:ext cx="5668643" cy="2680811"/>
            <a:chOff x="4565523" y="4253389"/>
            <a:chExt cx="5668643" cy="2680811"/>
          </a:xfrm>
        </p:grpSpPr>
        <p:sp>
          <p:nvSpPr>
            <p:cNvPr id="18" name="TextBox 18"/>
            <p:cNvSpPr txBox="1"/>
            <p:nvPr/>
          </p:nvSpPr>
          <p:spPr>
            <a:xfrm>
              <a:off x="4565523" y="4253389"/>
              <a:ext cx="2419313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设置 → 奖项与模型 → 编辑奖项</a:t>
              </a:r>
            </a:p>
          </p:txBody>
        </p:sp>
        <p:pic>
          <p:nvPicPr>
            <p:cNvPr id="19" name="Image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91584" y="4591050"/>
              <a:ext cx="4942582" cy="2343150"/>
            </a:xfrm>
            <a:prstGeom prst="rect">
              <a:avLst/>
            </a:prstGeom>
          </p:spPr>
        </p:pic>
      </p:grpSp>
      <p:grpSp>
        <p:nvGrpSpPr>
          <p:cNvPr id="24" name="Group 24"/>
          <p:cNvGrpSpPr/>
          <p:nvPr/>
        </p:nvGrpSpPr>
        <p:grpSpPr>
          <a:xfrm>
            <a:off x="2085975" y="2571750"/>
            <a:ext cx="2390775" cy="323850"/>
            <a:chOff x="2085975" y="2571750"/>
            <a:chExt cx="2390775" cy="323850"/>
          </a:xfrm>
        </p:grpSpPr>
        <p:sp>
          <p:nvSpPr>
            <p:cNvPr id="21" name="Polyline 21"/>
            <p:cNvSpPr/>
            <p:nvPr/>
          </p:nvSpPr>
          <p:spPr>
            <a:xfrm>
              <a:off x="2190750" y="2571750"/>
              <a:ext cx="2286000" cy="219075"/>
            </a:xfrm>
            <a:custGeom>
              <a:avLst/>
              <a:gdLst/>
              <a:ahLst/>
              <a:cxnLst/>
              <a:rect l="l" t="t" r="r" b="b"/>
              <a:pathLst>
                <a:path w="2286000" h="219075">
                  <a:moveTo>
                    <a:pt x="0" y="219075"/>
                  </a:moveTo>
                  <a:lnTo>
                    <a:pt x="1933575" y="219075"/>
                  </a:lnTo>
                  <a:lnTo>
                    <a:pt x="1933575" y="0"/>
                  </a:lnTo>
                  <a:lnTo>
                    <a:pt x="2286000" y="0"/>
                  </a:lnTo>
                </a:path>
              </a:pathLst>
            </a:custGeom>
            <a:noFill/>
            <a:ln w="9525">
              <a:solidFill>
                <a:schemeClr val="accent5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2085975" y="2686050"/>
              <a:ext cx="209550" cy="2095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2158222" y="2747962"/>
              <a:ext cx="65056" cy="1476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7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572000" y="7237952"/>
            <a:ext cx="6386989" cy="381000"/>
            <a:chOff x="4572000" y="7237952"/>
            <a:chExt cx="6386989" cy="381000"/>
          </a:xfrm>
        </p:grpSpPr>
        <p:sp>
          <p:nvSpPr>
            <p:cNvPr id="25" name="Rectangle 25"/>
            <p:cNvSpPr/>
            <p:nvPr/>
          </p:nvSpPr>
          <p:spPr>
            <a:xfrm>
              <a:off x="4572000" y="7237952"/>
              <a:ext cx="6386989" cy="381000"/>
            </a:xfrm>
            <a:prstGeom prst="roundRect">
              <a:avLst>
                <a:gd name="adj" fmla="val 12500"/>
              </a:avLst>
            </a:prstGeom>
            <a:solidFill>
              <a:srgbClr val="E8F5EC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4681538" y="7305342"/>
              <a:ext cx="3035177" cy="154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9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选中正确奖项 → 选择奖品展示图片 → 保存奖项 → 实际试抓核对。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433388" y="7721584"/>
            <a:ext cx="1896847" cy="1262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640" dirty="0">
                <a:solidFill>
                  <a:srgbClr val="75877C"/>
                </a:solidFill>
                <a:latin typeface="+mn-lt"/>
                <a:ea typeface="+mn-ea"/>
                <a:cs typeface="+mn-cs"/>
              </a:rPr>
              <a:t>盲盒抽奖机 · Leap 手势模式 | 2026-09-22 | 3/9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429006" y="329565"/>
            <a:ext cx="2792464" cy="508397"/>
            <a:chOff x="429006" y="329565"/>
            <a:chExt cx="2792464" cy="508397"/>
          </a:xfrm>
        </p:grpSpPr>
        <p:sp>
          <p:nvSpPr>
            <p:cNvPr id="2" name="TextBox 2"/>
            <p:cNvSpPr txBox="1"/>
            <p:nvPr/>
          </p:nvSpPr>
          <p:spPr>
            <a:xfrm>
              <a:off x="429006" y="329565"/>
              <a:ext cx="24308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建议更换 · 箱体Logo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433388" y="668893"/>
              <a:ext cx="2788082" cy="1690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60" dirty="0">
                  <a:solidFill>
                    <a:srgbClr val="5A6D61"/>
                  </a:solidFill>
                  <a:latin typeface="+mn-lt"/>
                  <a:ea typeface="+mn-ea"/>
                  <a:cs typeface="+mn-cs"/>
                </a:rPr>
                <a:t>箱体后墙的品牌图案，与球体图案和奖品图分别设置。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206389" y="304800"/>
            <a:ext cx="1714500" cy="257175"/>
            <a:chOff x="9206389" y="304800"/>
            <a:chExt cx="1714500" cy="257175"/>
          </a:xfrm>
        </p:grpSpPr>
        <p:sp>
          <p:nvSpPr>
            <p:cNvPr id="5" name="Rectangle 5"/>
            <p:cNvSpPr/>
            <p:nvPr/>
          </p:nvSpPr>
          <p:spPr>
            <a:xfrm>
              <a:off x="9206389" y="304800"/>
              <a:ext cx="1714500" cy="25717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363551" y="387191"/>
              <a:ext cx="1041105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2160 × 3840 / 9:16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33388" y="1275302"/>
            <a:ext cx="3380184" cy="6267451"/>
            <a:chOff x="433388" y="1275302"/>
            <a:chExt cx="3380184" cy="6267451"/>
          </a:xfrm>
        </p:grpSpPr>
        <p:pic>
          <p:nvPicPr>
            <p:cNvPr id="8" name="Imag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8150" y="1275302"/>
              <a:ext cx="3375422" cy="6000750"/>
            </a:xfrm>
            <a:prstGeom prst="rect">
              <a:avLst/>
            </a:prstGeom>
          </p:spPr>
        </p:pic>
        <p:sp>
          <p:nvSpPr>
            <p:cNvPr id="9" name="Rectangle 9"/>
            <p:cNvSpPr/>
            <p:nvPr/>
          </p:nvSpPr>
          <p:spPr>
            <a:xfrm>
              <a:off x="438150" y="1275302"/>
              <a:ext cx="3375422" cy="6000750"/>
            </a:xfrm>
            <a:prstGeom prst="rect">
              <a:avLst/>
            </a:prstGeom>
            <a:noFill/>
            <a:ln w="17145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33388" y="7395115"/>
              <a:ext cx="817245" cy="1476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完整竖屏页面示意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72000" y="1276350"/>
            <a:ext cx="6381750" cy="2714625"/>
            <a:chOff x="4572000" y="1276350"/>
            <a:chExt cx="6381750" cy="2714625"/>
          </a:xfrm>
        </p:grpSpPr>
        <p:sp>
          <p:nvSpPr>
            <p:cNvPr id="12" name="Rectangle 12"/>
            <p:cNvSpPr/>
            <p:nvPr/>
          </p:nvSpPr>
          <p:spPr>
            <a:xfrm>
              <a:off x="4572000" y="1276350"/>
              <a:ext cx="6381750" cy="2714625"/>
            </a:xfrm>
            <a:prstGeom prst="roundRect">
              <a:avLst>
                <a:gd name="adj" fmla="val 2456"/>
              </a:avLst>
            </a:prstGeom>
            <a:solidFill>
              <a:schemeClr val="accent6"/>
            </a:solidFill>
            <a:ln w="9525">
              <a:solidFill>
                <a:srgbClr val="CFE2D5"/>
              </a:solidFill>
            </a:ln>
          </p:spPr>
        </p:sp>
        <p:pic>
          <p:nvPicPr>
            <p:cNvPr id="13" name="Imag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05375" y="1622584"/>
              <a:ext cx="2667000" cy="660082"/>
            </a:xfrm>
            <a:prstGeom prst="rect">
              <a:avLst/>
            </a:prstGeom>
          </p:spPr>
        </p:pic>
        <p:sp>
          <p:nvSpPr>
            <p:cNvPr id="14" name="TextBox 14"/>
            <p:cNvSpPr txBox="1"/>
            <p:nvPr/>
          </p:nvSpPr>
          <p:spPr>
            <a:xfrm>
              <a:off x="7851648" y="1691164"/>
              <a:ext cx="1134716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箱体标志.png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805172" y="2523649"/>
              <a:ext cx="3401441" cy="6478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9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新设计建议 2160 × 1080 px · 2:1透明画布，Logo保持等比。</a:t>
              </a:r>
              <a:br/>
              <a:r>
                <a:rPr lang="zh-CN" sz="9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示例原图：2308 × 570 px；它是宽幅Logo，不是整屏素材。</a:t>
              </a:r>
              <a:br/>
              <a:r>
                <a:rPr lang="zh-CN" sz="9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软件等比例适配；先做好留白，再用水平、垂直和缩放微调。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805362" y="3488293"/>
              <a:ext cx="2722947" cy="1690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6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支持 PNG / JPG / WebP / GIF / MP4 / WebM / SVG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565523" y="4358164"/>
            <a:ext cx="5609573" cy="2595086"/>
            <a:chOff x="4565523" y="4358164"/>
            <a:chExt cx="5609573" cy="2595086"/>
          </a:xfrm>
        </p:grpSpPr>
        <p:sp>
          <p:nvSpPr>
            <p:cNvPr id="18" name="TextBox 18"/>
            <p:cNvSpPr txBox="1"/>
            <p:nvPr/>
          </p:nvSpPr>
          <p:spPr>
            <a:xfrm>
              <a:off x="4565523" y="4358164"/>
              <a:ext cx="2030315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在这里替换 · 品牌与背板</a:t>
              </a:r>
            </a:p>
          </p:txBody>
        </p:sp>
        <p:pic>
          <p:nvPicPr>
            <p:cNvPr id="19" name="Image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50654" y="4667250"/>
              <a:ext cx="4824442" cy="2286000"/>
            </a:xfrm>
            <a:prstGeom prst="rect">
              <a:avLst/>
            </a:prstGeom>
          </p:spPr>
        </p:pic>
      </p:grpSp>
      <p:grpSp>
        <p:nvGrpSpPr>
          <p:cNvPr id="24" name="Group 24"/>
          <p:cNvGrpSpPr/>
          <p:nvPr/>
        </p:nvGrpSpPr>
        <p:grpSpPr>
          <a:xfrm>
            <a:off x="2571750" y="3600450"/>
            <a:ext cx="1905000" cy="209550"/>
            <a:chOff x="2571750" y="3600450"/>
            <a:chExt cx="1905000" cy="209550"/>
          </a:xfrm>
        </p:grpSpPr>
        <p:sp>
          <p:nvSpPr>
            <p:cNvPr id="21" name="Polyline 21"/>
            <p:cNvSpPr/>
            <p:nvPr/>
          </p:nvSpPr>
          <p:spPr>
            <a:xfrm>
              <a:off x="2676525" y="3705225"/>
              <a:ext cx="1800225" cy="9525"/>
            </a:xfrm>
            <a:custGeom>
              <a:avLst/>
              <a:gdLst/>
              <a:ahLst/>
              <a:cxnLst/>
              <a:rect l="l" t="t" r="r" b="b"/>
              <a:pathLst>
                <a:path w="1800225" h="9525">
                  <a:moveTo>
                    <a:pt x="0" y="0"/>
                  </a:moveTo>
                  <a:lnTo>
                    <a:pt x="1419225" y="0"/>
                  </a:lnTo>
                  <a:lnTo>
                    <a:pt x="1419225" y="9525"/>
                  </a:lnTo>
                  <a:lnTo>
                    <a:pt x="1800225" y="9525"/>
                  </a:lnTo>
                </a:path>
              </a:pathLst>
            </a:custGeom>
            <a:noFill/>
            <a:ln w="9525">
              <a:solidFill>
                <a:schemeClr val="accent5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2571750" y="3600450"/>
              <a:ext cx="209550" cy="2095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2643997" y="3662362"/>
              <a:ext cx="65056" cy="1476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7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572000" y="7237952"/>
            <a:ext cx="6386989" cy="381000"/>
            <a:chOff x="4572000" y="7237952"/>
            <a:chExt cx="6386989" cy="381000"/>
          </a:xfrm>
        </p:grpSpPr>
        <p:sp>
          <p:nvSpPr>
            <p:cNvPr id="25" name="Rectangle 25"/>
            <p:cNvSpPr/>
            <p:nvPr/>
          </p:nvSpPr>
          <p:spPr>
            <a:xfrm>
              <a:off x="4572000" y="7237952"/>
              <a:ext cx="6386989" cy="381000"/>
            </a:xfrm>
            <a:prstGeom prst="roundRect">
              <a:avLst>
                <a:gd name="adj" fmla="val 12500"/>
              </a:avLst>
            </a:prstGeom>
            <a:solidFill>
              <a:srgbClr val="E8F5EC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4681538" y="7305342"/>
              <a:ext cx="2944779" cy="154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9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入口：设置 → 素材替换 → 共用素材 → 舱体背板 → 品牌与背板。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433388" y="7721584"/>
            <a:ext cx="1896847" cy="1262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640" dirty="0">
                <a:solidFill>
                  <a:srgbClr val="75877C"/>
                </a:solidFill>
                <a:latin typeface="+mn-lt"/>
                <a:ea typeface="+mn-ea"/>
                <a:cs typeface="+mn-cs"/>
              </a:rPr>
              <a:t>盲盒抽奖机 · Leap 手势模式 | 2026-09-22 | 4/9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429006" y="329565"/>
            <a:ext cx="3834423" cy="508397"/>
            <a:chOff x="429006" y="329565"/>
            <a:chExt cx="3834423" cy="508397"/>
          </a:xfrm>
        </p:grpSpPr>
        <p:sp>
          <p:nvSpPr>
            <p:cNvPr id="2" name="TextBox 2"/>
            <p:cNvSpPr txBox="1"/>
            <p:nvPr/>
          </p:nvSpPr>
          <p:spPr>
            <a:xfrm>
              <a:off x="429006" y="329565"/>
              <a:ext cx="24308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建议更换 · 球体Logo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433388" y="668893"/>
              <a:ext cx="3830041" cy="1690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60" dirty="0">
                  <a:solidFill>
                    <a:srgbClr val="5A6D61"/>
                  </a:solidFill>
                  <a:latin typeface="+mn-lt"/>
                  <a:ea typeface="+mn-ea"/>
                  <a:cs typeface="+mn-cs"/>
                </a:rPr>
                <a:t>更换球体中部环绕的图案；下面放大的是实际球面，不是中奖后的奖品图。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206389" y="304800"/>
            <a:ext cx="1714500" cy="257175"/>
            <a:chOff x="9206389" y="304800"/>
            <a:chExt cx="1714500" cy="257175"/>
          </a:xfrm>
        </p:grpSpPr>
        <p:sp>
          <p:nvSpPr>
            <p:cNvPr id="5" name="Rectangle 5"/>
            <p:cNvSpPr/>
            <p:nvPr/>
          </p:nvSpPr>
          <p:spPr>
            <a:xfrm>
              <a:off x="9206389" y="304800"/>
              <a:ext cx="1714500" cy="25717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363551" y="387191"/>
              <a:ext cx="1041105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2160 × 3840 / 9:16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33388" y="1275302"/>
            <a:ext cx="3380184" cy="6267451"/>
            <a:chOff x="433388" y="1275302"/>
            <a:chExt cx="3380184" cy="6267451"/>
          </a:xfrm>
        </p:grpSpPr>
        <p:pic>
          <p:nvPicPr>
            <p:cNvPr id="8" name="Imag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8150" y="1275302"/>
              <a:ext cx="3375422" cy="6000750"/>
            </a:xfrm>
            <a:prstGeom prst="rect">
              <a:avLst/>
            </a:prstGeom>
          </p:spPr>
        </p:pic>
        <p:sp>
          <p:nvSpPr>
            <p:cNvPr id="9" name="Rectangle 9"/>
            <p:cNvSpPr/>
            <p:nvPr/>
          </p:nvSpPr>
          <p:spPr>
            <a:xfrm>
              <a:off x="438150" y="1275302"/>
              <a:ext cx="3375422" cy="6000750"/>
            </a:xfrm>
            <a:prstGeom prst="rect">
              <a:avLst/>
            </a:prstGeom>
            <a:noFill/>
            <a:ln w="17145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33388" y="7395115"/>
              <a:ext cx="817245" cy="1476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完整竖屏页面示意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72000" y="1276350"/>
            <a:ext cx="6381750" cy="2571750"/>
            <a:chOff x="4572000" y="1276350"/>
            <a:chExt cx="6381750" cy="2571750"/>
          </a:xfrm>
        </p:grpSpPr>
        <p:sp>
          <p:nvSpPr>
            <p:cNvPr id="12" name="Rectangle 12"/>
            <p:cNvSpPr/>
            <p:nvPr/>
          </p:nvSpPr>
          <p:spPr>
            <a:xfrm>
              <a:off x="4572000" y="1276350"/>
              <a:ext cx="6381750" cy="2571750"/>
            </a:xfrm>
            <a:prstGeom prst="roundRect">
              <a:avLst>
                <a:gd name="adj" fmla="val 2593"/>
              </a:avLst>
            </a:prstGeom>
            <a:solidFill>
              <a:schemeClr val="accent6"/>
            </a:solidFill>
            <a:ln w="9525">
              <a:solidFill>
                <a:srgbClr val="CFE2D5"/>
              </a:solidFill>
            </a:ln>
          </p:spPr>
        </p:sp>
        <p:pic>
          <p:nvPicPr>
            <p:cNvPr id="13" name="Imag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14875" y="1419225"/>
              <a:ext cx="2286000" cy="2087213"/>
            </a:xfrm>
            <a:prstGeom prst="rect">
              <a:avLst/>
            </a:prstGeom>
          </p:spPr>
        </p:pic>
        <p:sp>
          <p:nvSpPr>
            <p:cNvPr id="14" name="TextBox 14"/>
            <p:cNvSpPr txBox="1"/>
            <p:nvPr/>
          </p:nvSpPr>
          <p:spPr>
            <a:xfrm>
              <a:off x="4805362" y="3610689"/>
              <a:ext cx="1285723" cy="154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9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左侧游戏截图中的球面局部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184898" y="1481614"/>
              <a:ext cx="1496574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球体标志示例.png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186612" y="1874520"/>
              <a:ext cx="1838325" cy="13763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只提供Logo图案，保持原始比例。</a:t>
              </a:r>
              <a:br/>
              <a:r>
                <a:rPr lang="zh-CN" sz="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建议透明PNG，长边1024 px以上。</a:t>
              </a:r>
              <a:br/>
              <a:r>
                <a:rPr lang="zh-CN" sz="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支持 PNG / JPG / WebP。</a:t>
              </a:r>
            </a:p>
            <a:p>
              <a:pPr algn="l">
                <a:lnSpc>
                  <a:spcPts val="1800"/>
                </a:lnSpc>
                <a:spcBef>
                  <a:spcPts val="450"/>
                </a:spcBef>
              </a:pPr>
              <a:r>
                <a:rPr lang="zh-CN" sz="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软件等比排入球体中部，环绕两次。</a:t>
              </a:r>
              <a:br/>
              <a:r>
                <a:rPr lang="zh-CN" sz="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不必绘制整球UV贴图。</a:t>
              </a:r>
              <a:br/>
              <a:r>
                <a:rPr lang="zh-CN" sz="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自上传模型沿用模型自身贴图。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565523" y="4272439"/>
            <a:ext cx="6388227" cy="1308973"/>
            <a:chOff x="4565523" y="4272439"/>
            <a:chExt cx="6388227" cy="1308973"/>
          </a:xfrm>
        </p:grpSpPr>
        <p:sp>
          <p:nvSpPr>
            <p:cNvPr id="18" name="TextBox 18"/>
            <p:cNvSpPr txBox="1"/>
            <p:nvPr/>
          </p:nvSpPr>
          <p:spPr>
            <a:xfrm>
              <a:off x="4565523" y="4272439"/>
              <a:ext cx="2211245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在这里替换 · 球体赤道图案</a:t>
              </a:r>
            </a:p>
          </p:txBody>
        </p:sp>
        <p:pic>
          <p:nvPicPr>
            <p:cNvPr id="19" name="Image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0" y="4667250"/>
              <a:ext cx="6381750" cy="586168"/>
            </a:xfrm>
            <a:prstGeom prst="rect">
              <a:avLst/>
            </a:prstGeom>
          </p:spPr>
        </p:pic>
        <p:sp>
          <p:nvSpPr>
            <p:cNvPr id="20" name="TextBox 20"/>
            <p:cNvSpPr txBox="1"/>
            <p:nvPr/>
          </p:nvSpPr>
          <p:spPr>
            <a:xfrm>
              <a:off x="4567238" y="5412343"/>
              <a:ext cx="2579690" cy="1690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6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点“选择图片”后，还需点击该奖项的“保存奖项”。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572000" y="5781675"/>
            <a:ext cx="6381750" cy="1219200"/>
            <a:chOff x="4572000" y="5781675"/>
            <a:chExt cx="6381750" cy="1219200"/>
          </a:xfrm>
        </p:grpSpPr>
        <p:sp>
          <p:nvSpPr>
            <p:cNvPr id="22" name="Rectangle 22"/>
            <p:cNvSpPr/>
            <p:nvPr/>
          </p:nvSpPr>
          <p:spPr>
            <a:xfrm>
              <a:off x="4572000" y="5781675"/>
              <a:ext cx="6381750" cy="1219200"/>
            </a:xfrm>
            <a:prstGeom prst="roundRect">
              <a:avLst>
                <a:gd name="adj" fmla="val 5469"/>
              </a:avLst>
            </a:prstGeom>
            <a:solidFill>
              <a:schemeClr val="accent6"/>
            </a:solidFill>
            <a:ln w="9525">
              <a:solidFill>
                <a:srgbClr val="CFE2D5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4785741" y="5982652"/>
              <a:ext cx="308125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球面Logo、奖品图、箱体Logo是三个独立素材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786312" y="6275070"/>
              <a:ext cx="3004185" cy="4048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本页只替换球上的图案，不会改变中奖奖品图或后墙Logo。</a:t>
              </a:r>
              <a:br/>
              <a:r>
                <a:rPr lang="zh-CN" sz="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素材包附可替换图案示例；示例原图2308 × 570 px。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33425" y="2667000"/>
            <a:ext cx="3743325" cy="3248026"/>
            <a:chOff x="733425" y="2667000"/>
            <a:chExt cx="3743325" cy="3248026"/>
          </a:xfrm>
        </p:grpSpPr>
        <p:sp>
          <p:nvSpPr>
            <p:cNvPr id="26" name="Polyline 26"/>
            <p:cNvSpPr/>
            <p:nvPr/>
          </p:nvSpPr>
          <p:spPr>
            <a:xfrm>
              <a:off x="838200" y="2667000"/>
              <a:ext cx="3638550" cy="3143250"/>
            </a:xfrm>
            <a:custGeom>
              <a:avLst/>
              <a:gdLst/>
              <a:ahLst/>
              <a:cxnLst/>
              <a:rect l="l" t="t" r="r" b="b"/>
              <a:pathLst>
                <a:path w="3638550" h="3143250">
                  <a:moveTo>
                    <a:pt x="0" y="3143250"/>
                  </a:moveTo>
                  <a:lnTo>
                    <a:pt x="3352800" y="3143250"/>
                  </a:lnTo>
                  <a:lnTo>
                    <a:pt x="3352800" y="0"/>
                  </a:lnTo>
                  <a:lnTo>
                    <a:pt x="3638550" y="0"/>
                  </a:lnTo>
                </a:path>
              </a:pathLst>
            </a:custGeom>
            <a:noFill/>
            <a:ln w="9525">
              <a:solidFill>
                <a:schemeClr val="accent5"/>
              </a:solidFill>
            </a:ln>
          </p:spPr>
        </p:sp>
        <p:sp>
          <p:nvSpPr>
            <p:cNvPr id="27" name="Ellipse 27"/>
            <p:cNvSpPr/>
            <p:nvPr/>
          </p:nvSpPr>
          <p:spPr>
            <a:xfrm>
              <a:off x="733425" y="5705475"/>
              <a:ext cx="209550" cy="2095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05672" y="5767388"/>
              <a:ext cx="65056" cy="1476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7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572000" y="7237952"/>
            <a:ext cx="6386989" cy="381000"/>
            <a:chOff x="4572000" y="7237952"/>
            <a:chExt cx="6386989" cy="381000"/>
          </a:xfrm>
        </p:grpSpPr>
        <p:sp>
          <p:nvSpPr>
            <p:cNvPr id="30" name="Rectangle 30"/>
            <p:cNvSpPr/>
            <p:nvPr/>
          </p:nvSpPr>
          <p:spPr>
            <a:xfrm>
              <a:off x="4572000" y="7237952"/>
              <a:ext cx="6386989" cy="381000"/>
            </a:xfrm>
            <a:prstGeom prst="roundRect">
              <a:avLst>
                <a:gd name="adj" fmla="val 12500"/>
              </a:avLst>
            </a:prstGeom>
            <a:solidFill>
              <a:srgbClr val="E8F5EC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4681538" y="7305342"/>
              <a:ext cx="3370179" cy="154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9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入口：设置 → 奖项与模型 → 编辑对应奖项 → 球体赤道图案 → 保存奖项。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433388" y="7721584"/>
            <a:ext cx="1896847" cy="1262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640" dirty="0">
                <a:solidFill>
                  <a:srgbClr val="75877C"/>
                </a:solidFill>
                <a:latin typeface="+mn-lt"/>
                <a:ea typeface="+mn-ea"/>
                <a:cs typeface="+mn-cs"/>
              </a:rPr>
              <a:t>盲盒抽奖机 · Leap 手势模式 | 2026-09-22 | 5/9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429006" y="329565"/>
            <a:ext cx="4529062" cy="508397"/>
            <a:chOff x="429006" y="329565"/>
            <a:chExt cx="4529062" cy="508397"/>
          </a:xfrm>
        </p:grpSpPr>
        <p:sp>
          <p:nvSpPr>
            <p:cNvPr id="2" name="TextBox 2"/>
            <p:cNvSpPr txBox="1"/>
            <p:nvPr/>
          </p:nvSpPr>
          <p:spPr>
            <a:xfrm>
              <a:off x="429006" y="329565"/>
              <a:ext cx="260077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不建议更换 · 手势光标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433388" y="668893"/>
              <a:ext cx="4524680" cy="1690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60" dirty="0">
                  <a:solidFill>
                    <a:srgbClr val="5A6D61"/>
                  </a:solidFill>
                  <a:latin typeface="+mn-lt"/>
                  <a:ea typeface="+mn-ea"/>
                  <a:cs typeface="+mn-cs"/>
                </a:rPr>
                <a:t>同一光标使用四个素材：张手、握拳反馈、握拳提示动画和外圈。画面中示意张手状态。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206389" y="304800"/>
            <a:ext cx="1714500" cy="257175"/>
            <a:chOff x="9206389" y="304800"/>
            <a:chExt cx="1714500" cy="257175"/>
          </a:xfrm>
        </p:grpSpPr>
        <p:sp>
          <p:nvSpPr>
            <p:cNvPr id="5" name="Rectangle 5"/>
            <p:cNvSpPr/>
            <p:nvPr/>
          </p:nvSpPr>
          <p:spPr>
            <a:xfrm>
              <a:off x="9206389" y="304800"/>
              <a:ext cx="1714500" cy="25717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363551" y="387191"/>
              <a:ext cx="1041105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2160 × 3840 / 9:16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33388" y="1275302"/>
            <a:ext cx="3380184" cy="6267451"/>
            <a:chOff x="433388" y="1275302"/>
            <a:chExt cx="3380184" cy="6267451"/>
          </a:xfrm>
        </p:grpSpPr>
        <p:pic>
          <p:nvPicPr>
            <p:cNvPr id="8" name="Imag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8150" y="1275302"/>
              <a:ext cx="3375422" cy="6000750"/>
            </a:xfrm>
            <a:prstGeom prst="rect">
              <a:avLst/>
            </a:prstGeom>
          </p:spPr>
        </p:pic>
        <p:sp>
          <p:nvSpPr>
            <p:cNvPr id="9" name="Rectangle 9"/>
            <p:cNvSpPr/>
            <p:nvPr/>
          </p:nvSpPr>
          <p:spPr>
            <a:xfrm>
              <a:off x="438150" y="1275302"/>
              <a:ext cx="3375422" cy="6000750"/>
            </a:xfrm>
            <a:prstGeom prst="rect">
              <a:avLst/>
            </a:prstGeom>
            <a:noFill/>
            <a:ln w="17145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33388" y="7395115"/>
              <a:ext cx="817245" cy="1476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完整竖屏页面示意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19125" y="3618452"/>
            <a:ext cx="1503998" cy="1295400"/>
            <a:chOff x="619125" y="3618452"/>
            <a:chExt cx="1503998" cy="1295400"/>
          </a:xfrm>
        </p:grpSpPr>
        <p:sp>
          <p:nvSpPr>
            <p:cNvPr id="12" name="Rectangle 12"/>
            <p:cNvSpPr/>
            <p:nvPr/>
          </p:nvSpPr>
          <p:spPr>
            <a:xfrm>
              <a:off x="619125" y="3618452"/>
              <a:ext cx="1143000" cy="1295400"/>
            </a:xfrm>
            <a:prstGeom prst="roundRect">
              <a:avLst>
                <a:gd name="adj" fmla="val 4167"/>
              </a:avLst>
            </a:prstGeom>
            <a:solidFill>
              <a:schemeClr val="lt1"/>
            </a:solidFill>
            <a:ln w="7620">
              <a:solidFill>
                <a:schemeClr val="accent5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57238" y="3699415"/>
              <a:ext cx="645604" cy="1476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5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光标局部放大</a:t>
              </a:r>
            </a:p>
          </p:txBody>
        </p:sp>
        <p:pic>
          <p:nvPicPr>
            <p:cNvPr id="14" name="Imag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5325" y="3847052"/>
              <a:ext cx="990600" cy="990600"/>
            </a:xfrm>
            <a:prstGeom prst="rect">
              <a:avLst/>
            </a:prstGeom>
          </p:spPr>
        </p:pic>
        <p:sp>
          <p:nvSpPr>
            <p:cNvPr id="15" name="Line 15"/>
            <p:cNvSpPr/>
            <p:nvPr/>
          </p:nvSpPr>
          <p:spPr>
            <a:xfrm>
              <a:off x="1762125" y="4455700"/>
              <a:ext cx="360998" cy="9525"/>
            </a:xfrm>
            <a:custGeom>
              <a:avLst/>
              <a:gdLst/>
              <a:ahLst/>
              <a:cxnLst/>
              <a:rect l="l" t="t" r="r" b="b"/>
              <a:pathLst>
                <a:path w="360998" h="9525">
                  <a:moveTo>
                    <a:pt x="0" y="4762"/>
                  </a:moveTo>
                  <a:lnTo>
                    <a:pt x="360998" y="0"/>
                  </a:lnTo>
                </a:path>
              </a:pathLst>
            </a:custGeom>
            <a:noFill/>
            <a:ln w="6191">
              <a:solidFill>
                <a:schemeClr val="accent5"/>
              </a:solidFill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4572000" y="1275302"/>
            <a:ext cx="6386989" cy="1388269"/>
            <a:chOff x="4572000" y="1275302"/>
            <a:chExt cx="6386989" cy="1388269"/>
          </a:xfrm>
        </p:grpSpPr>
        <p:sp>
          <p:nvSpPr>
            <p:cNvPr id="17" name="Rectangle 17"/>
            <p:cNvSpPr/>
            <p:nvPr/>
          </p:nvSpPr>
          <p:spPr>
            <a:xfrm>
              <a:off x="4572000" y="1275302"/>
              <a:ext cx="6386989" cy="1388269"/>
            </a:xfrm>
            <a:prstGeom prst="roundRect">
              <a:avLst>
                <a:gd name="adj" fmla="val 4803"/>
              </a:avLst>
            </a:prstGeom>
            <a:solidFill>
              <a:schemeClr val="accent6"/>
            </a:solidFill>
            <a:ln w="8572">
              <a:solidFill>
                <a:srgbClr val="CFE2D5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4686300" y="1389602"/>
              <a:ext cx="1219200" cy="115966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pic>
          <p:nvPicPr>
            <p:cNvPr id="19" name="Image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18950" y="1389602"/>
              <a:ext cx="1153899" cy="1159669"/>
            </a:xfrm>
            <a:prstGeom prst="rect">
              <a:avLst/>
            </a:prstGeom>
          </p:spPr>
        </p:pic>
        <p:sp>
          <p:nvSpPr>
            <p:cNvPr id="20" name="TextBox 20"/>
            <p:cNvSpPr txBox="1"/>
            <p:nvPr/>
          </p:nvSpPr>
          <p:spPr>
            <a:xfrm>
              <a:off x="6043041" y="1381030"/>
              <a:ext cx="60434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张手移动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043612" y="1599867"/>
              <a:ext cx="2561920" cy="154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9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放在光标中央的手部图像；手移动时，光标随之移动。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043612" y="1900857"/>
              <a:ext cx="2519694" cy="1404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1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支持格式：PNG / JPG / WebP / GIF / MP4 / WebM / SVG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043612" y="2035635"/>
              <a:ext cx="1509057" cy="154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9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建议：1024 × 1024 px · 透明底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6048375" y="2196846"/>
              <a:ext cx="4758214" cy="371475"/>
            </a:xfrm>
            <a:prstGeom prst="roundRect">
              <a:avLst>
                <a:gd name="adj" fmla="val 10256"/>
              </a:avLst>
            </a:prstGeom>
            <a:solidFill>
              <a:srgbClr val="DDF0E3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119812" y="2246614"/>
              <a:ext cx="763209" cy="1690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6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张手光标.png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119812" y="2397585"/>
              <a:ext cx="1221913" cy="154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9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实际尺寸：998 × 1004 px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572000" y="2758821"/>
            <a:ext cx="6386989" cy="1388269"/>
            <a:chOff x="4572000" y="2758821"/>
            <a:chExt cx="6386989" cy="1388269"/>
          </a:xfrm>
        </p:grpSpPr>
        <p:sp>
          <p:nvSpPr>
            <p:cNvPr id="28" name="Rectangle 28"/>
            <p:cNvSpPr/>
            <p:nvPr/>
          </p:nvSpPr>
          <p:spPr>
            <a:xfrm>
              <a:off x="4572000" y="2758821"/>
              <a:ext cx="6386989" cy="1388269"/>
            </a:xfrm>
            <a:prstGeom prst="roundRect">
              <a:avLst>
                <a:gd name="adj" fmla="val 4803"/>
              </a:avLst>
            </a:prstGeom>
            <a:solidFill>
              <a:schemeClr val="accent6"/>
            </a:solidFill>
            <a:ln w="8572">
              <a:solidFill>
                <a:srgbClr val="CFE2D5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4686300" y="2873121"/>
              <a:ext cx="1219200" cy="115966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pic>
          <p:nvPicPr>
            <p:cNvPr id="30" name="Image 3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26038" y="2873121"/>
              <a:ext cx="1139724" cy="1159669"/>
            </a:xfrm>
            <a:prstGeom prst="rect">
              <a:avLst/>
            </a:prstGeom>
          </p:spPr>
        </p:pic>
        <p:sp>
          <p:nvSpPr>
            <p:cNvPr id="31" name="TextBox 31"/>
            <p:cNvSpPr txBox="1"/>
            <p:nvPr/>
          </p:nvSpPr>
          <p:spPr>
            <a:xfrm>
              <a:off x="6043041" y="2864548"/>
              <a:ext cx="60434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握拳反馈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043612" y="3083385"/>
              <a:ext cx="3412719" cy="154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9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检测到握拳时替换手部图像。与张手素材保持相同手腕基线与视觉大小。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043612" y="3384375"/>
              <a:ext cx="2519694" cy="1404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1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支持格式：PNG / JPG / WebP / GIF / MP4 / WebM / SVG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6043612" y="3519154"/>
              <a:ext cx="1509057" cy="154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9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建议：1024 × 1024 px · 透明底</a:t>
              </a:r>
            </a:p>
          </p:txBody>
        </p:sp>
        <p:sp>
          <p:nvSpPr>
            <p:cNvPr id="35" name="Rectangle 35"/>
            <p:cNvSpPr/>
            <p:nvPr/>
          </p:nvSpPr>
          <p:spPr>
            <a:xfrm>
              <a:off x="6048375" y="3680365"/>
              <a:ext cx="4758214" cy="371475"/>
            </a:xfrm>
            <a:prstGeom prst="roundRect">
              <a:avLst>
                <a:gd name="adj" fmla="val 10256"/>
              </a:avLst>
            </a:prstGeom>
            <a:solidFill>
              <a:srgbClr val="DDF0E3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6119812" y="3730133"/>
              <a:ext cx="763209" cy="1690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6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握拳光标.png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6119812" y="3881104"/>
              <a:ext cx="1163420" cy="154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9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实际尺寸：828 × 842 px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4572000" y="4242340"/>
            <a:ext cx="6386989" cy="1388269"/>
            <a:chOff x="4572000" y="4242340"/>
            <a:chExt cx="6386989" cy="1388269"/>
          </a:xfrm>
        </p:grpSpPr>
        <p:sp>
          <p:nvSpPr>
            <p:cNvPr id="39" name="Rectangle 39"/>
            <p:cNvSpPr/>
            <p:nvPr/>
          </p:nvSpPr>
          <p:spPr>
            <a:xfrm>
              <a:off x="4572000" y="4242340"/>
              <a:ext cx="6386989" cy="1388269"/>
            </a:xfrm>
            <a:prstGeom prst="roundRect">
              <a:avLst>
                <a:gd name="adj" fmla="val 4803"/>
              </a:avLst>
            </a:prstGeom>
            <a:solidFill>
              <a:schemeClr val="accent6"/>
            </a:solidFill>
            <a:ln w="8572">
              <a:solidFill>
                <a:srgbClr val="CFE2D5"/>
              </a:solidFill>
            </a:ln>
          </p:spPr>
        </p:sp>
        <p:sp>
          <p:nvSpPr>
            <p:cNvPr id="40" name="Rectangle 40"/>
            <p:cNvSpPr/>
            <p:nvPr/>
          </p:nvSpPr>
          <p:spPr>
            <a:xfrm>
              <a:off x="4686300" y="4356640"/>
              <a:ext cx="1219200" cy="115966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pic>
          <p:nvPicPr>
            <p:cNvPr id="41" name="Image 4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16066" y="4356640"/>
              <a:ext cx="1159669" cy="1159669"/>
            </a:xfrm>
            <a:prstGeom prst="rect">
              <a:avLst/>
            </a:prstGeom>
          </p:spPr>
        </p:pic>
        <p:sp>
          <p:nvSpPr>
            <p:cNvPr id="42" name="TextBox 42"/>
            <p:cNvSpPr txBox="1"/>
            <p:nvPr/>
          </p:nvSpPr>
          <p:spPr>
            <a:xfrm>
              <a:off x="6043041" y="4348067"/>
              <a:ext cx="901179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握拳提示动画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6043612" y="4566904"/>
              <a:ext cx="3519068" cy="154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9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在同一个光标内播放抓握动作。按提示时机出现，无需再制作独立引导页。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6043612" y="4867894"/>
              <a:ext cx="2519694" cy="1404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1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支持格式：PNG / JPG / WebP / GIF / MP4 / WebM / SVG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6043612" y="5002673"/>
              <a:ext cx="1615407" cy="154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9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建议：1024 × 1024 px · 透明动画</a:t>
              </a:r>
            </a:p>
          </p:txBody>
        </p:sp>
        <p:sp>
          <p:nvSpPr>
            <p:cNvPr id="46" name="Rectangle 46"/>
            <p:cNvSpPr/>
            <p:nvPr/>
          </p:nvSpPr>
          <p:spPr>
            <a:xfrm>
              <a:off x="6048375" y="5163884"/>
              <a:ext cx="4758214" cy="371475"/>
            </a:xfrm>
            <a:prstGeom prst="roundRect">
              <a:avLst>
                <a:gd name="adj" fmla="val 10256"/>
              </a:avLst>
            </a:prstGeom>
            <a:solidFill>
              <a:srgbClr val="DDF0E3"/>
            </a:solidFill>
            <a:ln>
              <a:noFill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6119812" y="5213652"/>
              <a:ext cx="1121816" cy="1690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6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握拳提示动画.webm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119812" y="5364623"/>
              <a:ext cx="1280405" cy="154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9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实际尺寸：1024 × 1024 px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4572000" y="5725858"/>
            <a:ext cx="6386989" cy="1388269"/>
            <a:chOff x="4572000" y="5725858"/>
            <a:chExt cx="6386989" cy="1388269"/>
          </a:xfrm>
        </p:grpSpPr>
        <p:sp>
          <p:nvSpPr>
            <p:cNvPr id="50" name="Rectangle 50"/>
            <p:cNvSpPr/>
            <p:nvPr/>
          </p:nvSpPr>
          <p:spPr>
            <a:xfrm>
              <a:off x="4572000" y="5725858"/>
              <a:ext cx="6386989" cy="1388269"/>
            </a:xfrm>
            <a:prstGeom prst="roundRect">
              <a:avLst>
                <a:gd name="adj" fmla="val 4803"/>
              </a:avLst>
            </a:prstGeom>
            <a:solidFill>
              <a:schemeClr val="accent6"/>
            </a:solidFill>
            <a:ln w="8572">
              <a:solidFill>
                <a:srgbClr val="CFE2D5"/>
              </a:solidFill>
            </a:ln>
          </p:spPr>
        </p:sp>
        <p:sp>
          <p:nvSpPr>
            <p:cNvPr id="51" name="Rectangle 51"/>
            <p:cNvSpPr/>
            <p:nvPr/>
          </p:nvSpPr>
          <p:spPr>
            <a:xfrm>
              <a:off x="4686300" y="5840158"/>
              <a:ext cx="1219200" cy="115966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pic>
          <p:nvPicPr>
            <p:cNvPr id="52" name="Image 5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16066" y="5840158"/>
              <a:ext cx="1159669" cy="1159669"/>
            </a:xfrm>
            <a:prstGeom prst="rect">
              <a:avLst/>
            </a:prstGeom>
          </p:spPr>
        </p:pic>
        <p:sp>
          <p:nvSpPr>
            <p:cNvPr id="53" name="TextBox 53"/>
            <p:cNvSpPr txBox="1"/>
            <p:nvPr/>
          </p:nvSpPr>
          <p:spPr>
            <a:xfrm>
              <a:off x="6043041" y="5831586"/>
              <a:ext cx="901179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光标圆泡外圈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6043612" y="6050423"/>
              <a:ext cx="3412719" cy="154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9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独立圆环覆盖在手掌外侧。不要把圆环重复烘焙进张手或握拳反馈图片。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6043612" y="6351413"/>
              <a:ext cx="2519694" cy="1404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1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支持格式：PNG / JPG / WebP / GIF / MP4 / WebM / SVG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6043612" y="6486192"/>
              <a:ext cx="1509057" cy="154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9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建议：1024 × 1024 px · 透明底</a:t>
              </a:r>
            </a:p>
          </p:txBody>
        </p:sp>
        <p:sp>
          <p:nvSpPr>
            <p:cNvPr id="57" name="Rectangle 57"/>
            <p:cNvSpPr/>
            <p:nvPr/>
          </p:nvSpPr>
          <p:spPr>
            <a:xfrm>
              <a:off x="6048375" y="6647402"/>
              <a:ext cx="4758214" cy="371475"/>
            </a:xfrm>
            <a:prstGeom prst="roundRect">
              <a:avLst>
                <a:gd name="adj" fmla="val 10256"/>
              </a:avLst>
            </a:prstGeom>
            <a:solidFill>
              <a:srgbClr val="DDF0E3"/>
            </a:solidFill>
            <a:ln>
              <a:noFill/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6119812" y="6697170"/>
              <a:ext cx="763209" cy="1690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6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光标圆环.png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6119812" y="6848142"/>
              <a:ext cx="1280405" cy="154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9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实际尺寸：1254 × 1254 px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2466022" y="1969437"/>
            <a:ext cx="2010728" cy="4460081"/>
            <a:chOff x="2466022" y="1969437"/>
            <a:chExt cx="2010728" cy="4460081"/>
          </a:xfrm>
        </p:grpSpPr>
        <p:sp>
          <p:nvSpPr>
            <p:cNvPr id="61" name="Line 61"/>
            <p:cNvSpPr/>
            <p:nvPr/>
          </p:nvSpPr>
          <p:spPr>
            <a:xfrm>
              <a:off x="2466022" y="4455700"/>
              <a:ext cx="741617" cy="9525"/>
            </a:xfrm>
            <a:custGeom>
              <a:avLst/>
              <a:gdLst/>
              <a:ahLst/>
              <a:cxnLst/>
              <a:rect l="l" t="t" r="r" b="b"/>
              <a:pathLst>
                <a:path w="741617" h="9525">
                  <a:moveTo>
                    <a:pt x="0" y="0"/>
                  </a:moveTo>
                  <a:lnTo>
                    <a:pt x="741617" y="0"/>
                  </a:lnTo>
                </a:path>
              </a:pathLst>
            </a:custGeom>
            <a:noFill/>
            <a:ln w="8096">
              <a:solidFill>
                <a:schemeClr val="accent5"/>
              </a:solidFill>
            </a:ln>
          </p:spPr>
        </p:sp>
        <p:sp>
          <p:nvSpPr>
            <p:cNvPr id="62" name="Line 62"/>
            <p:cNvSpPr/>
            <p:nvPr/>
          </p:nvSpPr>
          <p:spPr>
            <a:xfrm>
              <a:off x="3340989" y="4455700"/>
              <a:ext cx="716661" cy="9525"/>
            </a:xfrm>
            <a:custGeom>
              <a:avLst/>
              <a:gdLst/>
              <a:ahLst/>
              <a:cxnLst/>
              <a:rect l="l" t="t" r="r" b="b"/>
              <a:pathLst>
                <a:path w="716661" h="9525">
                  <a:moveTo>
                    <a:pt x="0" y="0"/>
                  </a:moveTo>
                  <a:lnTo>
                    <a:pt x="716661" y="0"/>
                  </a:lnTo>
                </a:path>
              </a:pathLst>
            </a:custGeom>
            <a:noFill/>
            <a:ln w="8096">
              <a:solidFill>
                <a:schemeClr val="accent5"/>
              </a:solidFill>
            </a:ln>
          </p:spPr>
        </p:sp>
        <p:sp>
          <p:nvSpPr>
            <p:cNvPr id="63" name="Line 63"/>
            <p:cNvSpPr/>
            <p:nvPr/>
          </p:nvSpPr>
          <p:spPr>
            <a:xfrm>
              <a:off x="4057650" y="1969437"/>
              <a:ext cx="9525" cy="2486263"/>
            </a:xfrm>
            <a:custGeom>
              <a:avLst/>
              <a:gdLst/>
              <a:ahLst/>
              <a:cxnLst/>
              <a:rect l="l" t="t" r="r" b="b"/>
              <a:pathLst>
                <a:path w="9525" h="2486263">
                  <a:moveTo>
                    <a:pt x="0" y="2486263"/>
                  </a:moveTo>
                  <a:lnTo>
                    <a:pt x="0" y="0"/>
                  </a:lnTo>
                </a:path>
              </a:pathLst>
            </a:custGeom>
            <a:noFill/>
            <a:ln w="8096">
              <a:solidFill>
                <a:schemeClr val="accent5"/>
              </a:solidFill>
            </a:ln>
          </p:spPr>
        </p:sp>
        <p:sp>
          <p:nvSpPr>
            <p:cNvPr id="64" name="Line 64"/>
            <p:cNvSpPr/>
            <p:nvPr/>
          </p:nvSpPr>
          <p:spPr>
            <a:xfrm>
              <a:off x="4057650" y="1969437"/>
              <a:ext cx="419100" cy="9525"/>
            </a:xfrm>
            <a:custGeom>
              <a:avLst/>
              <a:gdLst/>
              <a:ahLst/>
              <a:cxnLst/>
              <a:rect l="l" t="t" r="r" b="b"/>
              <a:pathLst>
                <a:path w="419100" h="9525">
                  <a:moveTo>
                    <a:pt x="0" y="0"/>
                  </a:moveTo>
                  <a:lnTo>
                    <a:pt x="419100" y="0"/>
                  </a:lnTo>
                </a:path>
              </a:pathLst>
            </a:custGeom>
            <a:noFill/>
            <a:ln w="8096">
              <a:solidFill>
                <a:schemeClr val="accent5"/>
              </a:solidFill>
            </a:ln>
          </p:spPr>
        </p:sp>
        <p:sp>
          <p:nvSpPr>
            <p:cNvPr id="65" name="Line 65"/>
            <p:cNvSpPr/>
            <p:nvPr/>
          </p:nvSpPr>
          <p:spPr>
            <a:xfrm>
              <a:off x="3340989" y="4455700"/>
              <a:ext cx="802386" cy="9525"/>
            </a:xfrm>
            <a:custGeom>
              <a:avLst/>
              <a:gdLst/>
              <a:ahLst/>
              <a:cxnLst/>
              <a:rect l="l" t="t" r="r" b="b"/>
              <a:pathLst>
                <a:path w="802386" h="9525">
                  <a:moveTo>
                    <a:pt x="0" y="0"/>
                  </a:moveTo>
                  <a:lnTo>
                    <a:pt x="802386" y="0"/>
                  </a:lnTo>
                </a:path>
              </a:pathLst>
            </a:custGeom>
            <a:noFill/>
            <a:ln w="8096">
              <a:solidFill>
                <a:schemeClr val="accent5"/>
              </a:solidFill>
            </a:ln>
          </p:spPr>
        </p:sp>
        <p:sp>
          <p:nvSpPr>
            <p:cNvPr id="66" name="Line 66"/>
            <p:cNvSpPr/>
            <p:nvPr/>
          </p:nvSpPr>
          <p:spPr>
            <a:xfrm>
              <a:off x="4143375" y="3452955"/>
              <a:ext cx="9525" cy="1002744"/>
            </a:xfrm>
            <a:custGeom>
              <a:avLst/>
              <a:gdLst/>
              <a:ahLst/>
              <a:cxnLst/>
              <a:rect l="l" t="t" r="r" b="b"/>
              <a:pathLst>
                <a:path w="9525" h="1002744">
                  <a:moveTo>
                    <a:pt x="0" y="1002744"/>
                  </a:moveTo>
                  <a:lnTo>
                    <a:pt x="0" y="0"/>
                  </a:lnTo>
                </a:path>
              </a:pathLst>
            </a:custGeom>
            <a:noFill/>
            <a:ln w="8096">
              <a:solidFill>
                <a:schemeClr val="accent5"/>
              </a:solidFill>
            </a:ln>
          </p:spPr>
        </p:sp>
        <p:sp>
          <p:nvSpPr>
            <p:cNvPr id="67" name="Line 67"/>
            <p:cNvSpPr/>
            <p:nvPr/>
          </p:nvSpPr>
          <p:spPr>
            <a:xfrm>
              <a:off x="4143375" y="3452955"/>
              <a:ext cx="333375" cy="9525"/>
            </a:xfrm>
            <a:custGeom>
              <a:avLst/>
              <a:gdLst/>
              <a:ahLst/>
              <a:cxnLst/>
              <a:rect l="l" t="t" r="r" b="b"/>
              <a:pathLst>
                <a:path w="333375" h="9525">
                  <a:moveTo>
                    <a:pt x="0" y="0"/>
                  </a:moveTo>
                  <a:lnTo>
                    <a:pt x="333375" y="0"/>
                  </a:lnTo>
                </a:path>
              </a:pathLst>
            </a:custGeom>
            <a:noFill/>
            <a:ln w="8096">
              <a:solidFill>
                <a:schemeClr val="accent5"/>
              </a:solidFill>
            </a:ln>
          </p:spPr>
        </p:sp>
        <p:sp>
          <p:nvSpPr>
            <p:cNvPr id="68" name="Line 68"/>
            <p:cNvSpPr/>
            <p:nvPr/>
          </p:nvSpPr>
          <p:spPr>
            <a:xfrm>
              <a:off x="3340989" y="4455700"/>
              <a:ext cx="888111" cy="9525"/>
            </a:xfrm>
            <a:custGeom>
              <a:avLst/>
              <a:gdLst/>
              <a:ahLst/>
              <a:cxnLst/>
              <a:rect l="l" t="t" r="r" b="b"/>
              <a:pathLst>
                <a:path w="888111" h="9525">
                  <a:moveTo>
                    <a:pt x="0" y="0"/>
                  </a:moveTo>
                  <a:lnTo>
                    <a:pt x="888111" y="0"/>
                  </a:lnTo>
                </a:path>
              </a:pathLst>
            </a:custGeom>
            <a:noFill/>
            <a:ln w="8096">
              <a:solidFill>
                <a:schemeClr val="accent5"/>
              </a:solidFill>
            </a:ln>
          </p:spPr>
        </p:sp>
        <p:sp>
          <p:nvSpPr>
            <p:cNvPr id="69" name="Line 69"/>
            <p:cNvSpPr/>
            <p:nvPr/>
          </p:nvSpPr>
          <p:spPr>
            <a:xfrm>
              <a:off x="4229100" y="4455700"/>
              <a:ext cx="9525" cy="480774"/>
            </a:xfrm>
            <a:custGeom>
              <a:avLst/>
              <a:gdLst/>
              <a:ahLst/>
              <a:cxnLst/>
              <a:rect l="l" t="t" r="r" b="b"/>
              <a:pathLst>
                <a:path w="9525" h="480774">
                  <a:moveTo>
                    <a:pt x="0" y="0"/>
                  </a:moveTo>
                  <a:lnTo>
                    <a:pt x="0" y="480774"/>
                  </a:lnTo>
                </a:path>
              </a:pathLst>
            </a:custGeom>
            <a:noFill/>
            <a:ln w="8096">
              <a:solidFill>
                <a:schemeClr val="accent5"/>
              </a:solidFill>
            </a:ln>
          </p:spPr>
        </p:sp>
        <p:sp>
          <p:nvSpPr>
            <p:cNvPr id="70" name="Line 70"/>
            <p:cNvSpPr/>
            <p:nvPr/>
          </p:nvSpPr>
          <p:spPr>
            <a:xfrm>
              <a:off x="4229100" y="4936474"/>
              <a:ext cx="247650" cy="9525"/>
            </a:xfrm>
            <a:custGeom>
              <a:avLst/>
              <a:gdLst/>
              <a:ahLst/>
              <a:cxnLst/>
              <a:rect l="l" t="t" r="r" b="b"/>
              <a:pathLst>
                <a:path w="247650" h="9525">
                  <a:moveTo>
                    <a:pt x="0" y="0"/>
                  </a:moveTo>
                  <a:lnTo>
                    <a:pt x="247650" y="0"/>
                  </a:lnTo>
                </a:path>
              </a:pathLst>
            </a:custGeom>
            <a:noFill/>
            <a:ln w="8096">
              <a:solidFill>
                <a:schemeClr val="accent5"/>
              </a:solidFill>
            </a:ln>
          </p:spPr>
        </p:sp>
        <p:sp>
          <p:nvSpPr>
            <p:cNvPr id="71" name="Line 71"/>
            <p:cNvSpPr/>
            <p:nvPr/>
          </p:nvSpPr>
          <p:spPr>
            <a:xfrm>
              <a:off x="3340989" y="4455700"/>
              <a:ext cx="973836" cy="9525"/>
            </a:xfrm>
            <a:custGeom>
              <a:avLst/>
              <a:gdLst/>
              <a:ahLst/>
              <a:cxnLst/>
              <a:rect l="l" t="t" r="r" b="b"/>
              <a:pathLst>
                <a:path w="973836" h="9525">
                  <a:moveTo>
                    <a:pt x="0" y="0"/>
                  </a:moveTo>
                  <a:lnTo>
                    <a:pt x="973836" y="0"/>
                  </a:lnTo>
                </a:path>
              </a:pathLst>
            </a:custGeom>
            <a:noFill/>
            <a:ln w="8096">
              <a:solidFill>
                <a:schemeClr val="accent5"/>
              </a:solidFill>
            </a:ln>
          </p:spPr>
        </p:sp>
        <p:sp>
          <p:nvSpPr>
            <p:cNvPr id="72" name="Line 72"/>
            <p:cNvSpPr/>
            <p:nvPr/>
          </p:nvSpPr>
          <p:spPr>
            <a:xfrm>
              <a:off x="4314825" y="4455700"/>
              <a:ext cx="9525" cy="1964293"/>
            </a:xfrm>
            <a:custGeom>
              <a:avLst/>
              <a:gdLst/>
              <a:ahLst/>
              <a:cxnLst/>
              <a:rect l="l" t="t" r="r" b="b"/>
              <a:pathLst>
                <a:path w="9525" h="1964293">
                  <a:moveTo>
                    <a:pt x="0" y="0"/>
                  </a:moveTo>
                  <a:lnTo>
                    <a:pt x="0" y="1964293"/>
                  </a:lnTo>
                </a:path>
              </a:pathLst>
            </a:custGeom>
            <a:noFill/>
            <a:ln w="8096">
              <a:solidFill>
                <a:schemeClr val="accent5"/>
              </a:solidFill>
            </a:ln>
          </p:spPr>
        </p:sp>
        <p:sp>
          <p:nvSpPr>
            <p:cNvPr id="73" name="Line 73"/>
            <p:cNvSpPr/>
            <p:nvPr/>
          </p:nvSpPr>
          <p:spPr>
            <a:xfrm>
              <a:off x="4314825" y="6419993"/>
              <a:ext cx="161925" cy="9525"/>
            </a:xfrm>
            <a:custGeom>
              <a:avLst/>
              <a:gdLst/>
              <a:ahLst/>
              <a:cxnLst/>
              <a:rect l="l" t="t" r="r" b="b"/>
              <a:pathLst>
                <a:path w="161925" h="9525">
                  <a:moveTo>
                    <a:pt x="0" y="0"/>
                  </a:moveTo>
                  <a:lnTo>
                    <a:pt x="161925" y="0"/>
                  </a:lnTo>
                </a:path>
              </a:pathLst>
            </a:custGeom>
            <a:noFill/>
            <a:ln w="8096">
              <a:solidFill>
                <a:schemeClr val="accent5"/>
              </a:solidFill>
            </a:ln>
          </p:spPr>
        </p:sp>
        <p:sp>
          <p:nvSpPr>
            <p:cNvPr id="74" name="Ellipse 74"/>
            <p:cNvSpPr/>
            <p:nvPr/>
          </p:nvSpPr>
          <p:spPr>
            <a:xfrm>
              <a:off x="3207639" y="4322350"/>
              <a:ext cx="266700" cy="2667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75" name="TextBox 75"/>
            <p:cNvSpPr txBox="1"/>
            <p:nvPr/>
          </p:nvSpPr>
          <p:spPr>
            <a:xfrm>
              <a:off x="3261593" y="4415457"/>
              <a:ext cx="158792" cy="1262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64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1–4</a:t>
              </a:r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4410075" y="1246727"/>
            <a:ext cx="190500" cy="4641057"/>
            <a:chOff x="4410075" y="1246727"/>
            <a:chExt cx="190500" cy="4641057"/>
          </a:xfrm>
        </p:grpSpPr>
        <p:sp>
          <p:nvSpPr>
            <p:cNvPr id="77" name="Ellipse 77"/>
            <p:cNvSpPr/>
            <p:nvPr/>
          </p:nvSpPr>
          <p:spPr>
            <a:xfrm>
              <a:off x="4410075" y="1246727"/>
              <a:ext cx="190500" cy="1905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78" name="TextBox 78"/>
            <p:cNvSpPr txBox="1"/>
            <p:nvPr/>
          </p:nvSpPr>
          <p:spPr>
            <a:xfrm>
              <a:off x="4474130" y="1297686"/>
              <a:ext cx="62390" cy="133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6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9" name="Ellipse 79"/>
            <p:cNvSpPr/>
            <p:nvPr/>
          </p:nvSpPr>
          <p:spPr>
            <a:xfrm>
              <a:off x="4410075" y="2730246"/>
              <a:ext cx="190500" cy="1905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80" name="TextBox 80"/>
            <p:cNvSpPr txBox="1"/>
            <p:nvPr/>
          </p:nvSpPr>
          <p:spPr>
            <a:xfrm>
              <a:off x="4474130" y="2781205"/>
              <a:ext cx="62390" cy="133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6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81" name="Ellipse 81"/>
            <p:cNvSpPr/>
            <p:nvPr/>
          </p:nvSpPr>
          <p:spPr>
            <a:xfrm>
              <a:off x="4410075" y="4213765"/>
              <a:ext cx="190500" cy="1905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82" name="TextBox 82"/>
            <p:cNvSpPr txBox="1"/>
            <p:nvPr/>
          </p:nvSpPr>
          <p:spPr>
            <a:xfrm>
              <a:off x="4474130" y="4264724"/>
              <a:ext cx="62390" cy="133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6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83" name="Ellipse 83"/>
            <p:cNvSpPr/>
            <p:nvPr/>
          </p:nvSpPr>
          <p:spPr>
            <a:xfrm>
              <a:off x="4410075" y="5697284"/>
              <a:ext cx="190500" cy="1905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84" name="TextBox 84"/>
            <p:cNvSpPr txBox="1"/>
            <p:nvPr/>
          </p:nvSpPr>
          <p:spPr>
            <a:xfrm>
              <a:off x="4474130" y="5748242"/>
              <a:ext cx="62390" cy="133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6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4572000" y="7237952"/>
            <a:ext cx="6386989" cy="381000"/>
            <a:chOff x="4572000" y="7237952"/>
            <a:chExt cx="6386989" cy="381000"/>
          </a:xfrm>
        </p:grpSpPr>
        <p:sp>
          <p:nvSpPr>
            <p:cNvPr id="86" name="Rectangle 86"/>
            <p:cNvSpPr/>
            <p:nvPr/>
          </p:nvSpPr>
          <p:spPr>
            <a:xfrm>
              <a:off x="4572000" y="7237952"/>
              <a:ext cx="6386989" cy="381000"/>
            </a:xfrm>
            <a:prstGeom prst="roundRect">
              <a:avLst>
                <a:gd name="adj" fmla="val 12500"/>
              </a:avLst>
            </a:prstGeom>
            <a:solidFill>
              <a:srgbClr val="E8F5EC"/>
            </a:solidFill>
            <a:ln>
              <a:noFill/>
            </a:ln>
          </p:spPr>
        </p:sp>
        <p:sp>
          <p:nvSpPr>
            <p:cNvPr id="87" name="TextBox 87"/>
            <p:cNvSpPr txBox="1"/>
            <p:nvPr/>
          </p:nvSpPr>
          <p:spPr>
            <a:xfrm>
              <a:off x="4681538" y="7305342"/>
              <a:ext cx="3870023" cy="154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9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入口：素材替换 → 游戏素材 → 手势光标。四项需对齐，建议保留；仍可谨慎替换。</a:t>
              </a:r>
            </a:p>
          </p:txBody>
        </p:sp>
      </p:grpSp>
      <p:sp>
        <p:nvSpPr>
          <p:cNvPr id="89" name="TextBox 89"/>
          <p:cNvSpPr txBox="1"/>
          <p:nvPr/>
        </p:nvSpPr>
        <p:spPr>
          <a:xfrm>
            <a:off x="433388" y="7721584"/>
            <a:ext cx="1896847" cy="1262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640" dirty="0">
                <a:solidFill>
                  <a:srgbClr val="75877C"/>
                </a:solidFill>
                <a:latin typeface="+mn-lt"/>
                <a:ea typeface="+mn-ea"/>
                <a:cs typeface="+mn-cs"/>
              </a:rPr>
              <a:t>盲盒抽奖机 · Leap 手势模式 | 2026-09-22 | 6/9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429006" y="329565"/>
            <a:ext cx="4181742" cy="508397"/>
            <a:chOff x="429006" y="329565"/>
            <a:chExt cx="4181742" cy="508397"/>
          </a:xfrm>
        </p:grpSpPr>
        <p:sp>
          <p:nvSpPr>
            <p:cNvPr id="2" name="TextBox 2"/>
            <p:cNvSpPr txBox="1"/>
            <p:nvPr/>
          </p:nvSpPr>
          <p:spPr>
            <a:xfrm>
              <a:off x="429006" y="329565"/>
              <a:ext cx="260077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不建议更换 · 中奖提示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433388" y="668893"/>
              <a:ext cx="4177360" cy="1690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60" dirty="0">
                  <a:solidFill>
                    <a:srgbClr val="5A6D61"/>
                  </a:solidFill>
                  <a:latin typeface="+mn-lt"/>
                  <a:ea typeface="+mn-ea"/>
                  <a:cs typeface="+mn-cs"/>
                </a:rPr>
                <a:t>通用中奖动效属于复杂素材，建议保留；需要替换时请先测试奖品图是否被遮挡。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206389" y="304800"/>
            <a:ext cx="1714500" cy="257175"/>
            <a:chOff x="9206389" y="304800"/>
            <a:chExt cx="1714500" cy="257175"/>
          </a:xfrm>
        </p:grpSpPr>
        <p:sp>
          <p:nvSpPr>
            <p:cNvPr id="5" name="Rectangle 5"/>
            <p:cNvSpPr/>
            <p:nvPr/>
          </p:nvSpPr>
          <p:spPr>
            <a:xfrm>
              <a:off x="9206389" y="304800"/>
              <a:ext cx="1714500" cy="25717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363551" y="387191"/>
              <a:ext cx="1041105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2160 × 3840 / 9:16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33388" y="1275302"/>
            <a:ext cx="3380184" cy="6267451"/>
            <a:chOff x="433388" y="1275302"/>
            <a:chExt cx="3380184" cy="6267451"/>
          </a:xfrm>
        </p:grpSpPr>
        <p:pic>
          <p:nvPicPr>
            <p:cNvPr id="8" name="Imag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8150" y="1275302"/>
              <a:ext cx="3375422" cy="6000750"/>
            </a:xfrm>
            <a:prstGeom prst="rect">
              <a:avLst/>
            </a:prstGeom>
          </p:spPr>
        </p:pic>
        <p:sp>
          <p:nvSpPr>
            <p:cNvPr id="9" name="Rectangle 9"/>
            <p:cNvSpPr/>
            <p:nvPr/>
          </p:nvSpPr>
          <p:spPr>
            <a:xfrm>
              <a:off x="438150" y="1275302"/>
              <a:ext cx="3375422" cy="6000750"/>
            </a:xfrm>
            <a:prstGeom prst="rect">
              <a:avLst/>
            </a:prstGeom>
            <a:noFill/>
            <a:ln w="17145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33388" y="7395115"/>
              <a:ext cx="817245" cy="1476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完整竖屏页面示意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572000" y="1276350"/>
            <a:ext cx="6381750" cy="5734050"/>
            <a:chOff x="4572000" y="1276350"/>
            <a:chExt cx="6381750" cy="5734050"/>
          </a:xfrm>
        </p:grpSpPr>
        <p:sp>
          <p:nvSpPr>
            <p:cNvPr id="12" name="Rectangle 12"/>
            <p:cNvSpPr/>
            <p:nvPr/>
          </p:nvSpPr>
          <p:spPr>
            <a:xfrm>
              <a:off x="4572000" y="1276350"/>
              <a:ext cx="6381750" cy="5734050"/>
            </a:xfrm>
            <a:prstGeom prst="roundRect">
              <a:avLst>
                <a:gd name="adj" fmla="val 1163"/>
              </a:avLst>
            </a:prstGeom>
            <a:solidFill>
              <a:schemeClr val="accent6"/>
            </a:solidFill>
            <a:ln w="9525">
              <a:solidFill>
                <a:srgbClr val="CFE2D5"/>
              </a:solidFill>
            </a:ln>
          </p:spPr>
        </p:sp>
        <p:pic>
          <p:nvPicPr>
            <p:cNvPr id="13" name="Imag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3450" y="1476375"/>
              <a:ext cx="1905000" cy="3390900"/>
            </a:xfrm>
            <a:prstGeom prst="rect">
              <a:avLst/>
            </a:prstGeom>
          </p:spPr>
        </p:pic>
        <p:sp>
          <p:nvSpPr>
            <p:cNvPr id="14" name="TextBox 14"/>
            <p:cNvSpPr txBox="1"/>
            <p:nvPr/>
          </p:nvSpPr>
          <p:spPr>
            <a:xfrm>
              <a:off x="6870573" y="1481614"/>
              <a:ext cx="1306598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中奖提示.webm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872097" y="1904524"/>
              <a:ext cx="2001266" cy="705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9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2160 × 3840 px · 9:16</a:t>
              </a:r>
              <a:br/>
              <a:r>
                <a:rPr lang="zh-CN" sz="9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保留整幅透明画布与奖品留白。</a:t>
              </a:r>
              <a:br/>
              <a:r>
                <a:rPr lang="zh-CN" sz="9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奖品图单独绑定，不烘焙在提示内。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72288" y="3040618"/>
              <a:ext cx="1413002" cy="6643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50"/>
                </a:lnSpc>
              </a:pPr>
              <a:r>
                <a:rPr lang="zh-CN" sz="86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支持 PNG / JPG / WebP / GIF</a:t>
              </a:r>
              <a:br/>
              <a:r>
                <a:rPr lang="zh-CN" sz="86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MP4 / WebM / SVG</a:t>
              </a:r>
            </a:p>
            <a:p>
              <a:pPr algn="l">
                <a:lnSpc>
                  <a:spcPts val="1650"/>
                </a:lnSpc>
                <a:spcBef>
                  <a:spcPts val="600"/>
                </a:spcBef>
              </a:pPr>
              <a:r>
                <a:rPr lang="zh-CN" sz="86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透明视频需带Alpha通道。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822698" y="5224939"/>
              <a:ext cx="1460388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为什么不建议更换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824222" y="5590699"/>
              <a:ext cx="3619246" cy="4478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9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需要配合奖品展示位置、继续操作提示和透明边界。</a:t>
              </a:r>
              <a:br/>
              <a:r>
                <a:rPr lang="zh-CN" sz="9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若要更换，保留原画布；以多种奖品图片测试一次完整结果流程。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824412" y="6498193"/>
              <a:ext cx="2336566" cy="1690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6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“不建议”并非禁止：素材替换能力仍然保留。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895600" y="3810000"/>
            <a:ext cx="1581150" cy="285750"/>
            <a:chOff x="2895600" y="3810000"/>
            <a:chExt cx="1581150" cy="285750"/>
          </a:xfrm>
        </p:grpSpPr>
        <p:sp>
          <p:nvSpPr>
            <p:cNvPr id="21" name="Polyline 21"/>
            <p:cNvSpPr/>
            <p:nvPr/>
          </p:nvSpPr>
          <p:spPr>
            <a:xfrm>
              <a:off x="3000375" y="3914775"/>
              <a:ext cx="1476375" cy="180975"/>
            </a:xfrm>
            <a:custGeom>
              <a:avLst/>
              <a:gdLst/>
              <a:ahLst/>
              <a:cxnLst/>
              <a:rect l="l" t="t" r="r" b="b"/>
              <a:pathLst>
                <a:path w="1476375" h="180975">
                  <a:moveTo>
                    <a:pt x="0" y="0"/>
                  </a:moveTo>
                  <a:lnTo>
                    <a:pt x="1171575" y="0"/>
                  </a:lnTo>
                  <a:lnTo>
                    <a:pt x="1171575" y="180975"/>
                  </a:lnTo>
                  <a:lnTo>
                    <a:pt x="1476375" y="180975"/>
                  </a:lnTo>
                </a:path>
              </a:pathLst>
            </a:custGeom>
            <a:noFill/>
            <a:ln w="9525">
              <a:solidFill>
                <a:schemeClr val="accent5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2895600" y="3810000"/>
              <a:ext cx="209550" cy="2095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2967847" y="3871912"/>
              <a:ext cx="65056" cy="1476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7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572000" y="7237952"/>
            <a:ext cx="6386989" cy="381000"/>
            <a:chOff x="4572000" y="7237952"/>
            <a:chExt cx="6386989" cy="381000"/>
          </a:xfrm>
        </p:grpSpPr>
        <p:sp>
          <p:nvSpPr>
            <p:cNvPr id="25" name="Rectangle 25"/>
            <p:cNvSpPr/>
            <p:nvPr/>
          </p:nvSpPr>
          <p:spPr>
            <a:xfrm>
              <a:off x="4572000" y="7237952"/>
              <a:ext cx="6386989" cy="381000"/>
            </a:xfrm>
            <a:prstGeom prst="roundRect">
              <a:avLst>
                <a:gd name="adj" fmla="val 12500"/>
              </a:avLst>
            </a:prstGeom>
            <a:solidFill>
              <a:srgbClr val="E8F5EC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4681538" y="7305342"/>
              <a:ext cx="2944779" cy="154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9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入口：设置 → 素材替换 → 游戏素材 → 结果页 → 中奖结果装饰。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433388" y="7721584"/>
            <a:ext cx="1896847" cy="1262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640" dirty="0">
                <a:solidFill>
                  <a:srgbClr val="75877C"/>
                </a:solidFill>
                <a:latin typeface="+mn-lt"/>
                <a:ea typeface="+mn-ea"/>
                <a:cs typeface="+mn-cs"/>
              </a:rPr>
              <a:t>盲盒抽奖机 · Leap 手势模式 | 2026-09-22 | 7/9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429006" y="329565"/>
            <a:ext cx="3718649" cy="508397"/>
            <a:chOff x="429006" y="329565"/>
            <a:chExt cx="3718649" cy="508397"/>
          </a:xfrm>
        </p:grpSpPr>
        <p:sp>
          <p:nvSpPr>
            <p:cNvPr id="2" name="TextBox 2"/>
            <p:cNvSpPr txBox="1"/>
            <p:nvPr/>
          </p:nvSpPr>
          <p:spPr>
            <a:xfrm>
              <a:off x="429006" y="329565"/>
              <a:ext cx="285520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不建议更换 · 未中奖提示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433388" y="668893"/>
              <a:ext cx="3714267" cy="1690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60" dirty="0">
                  <a:solidFill>
                    <a:srgbClr val="5A6D61"/>
                  </a:solidFill>
                  <a:latin typeface="+mn-lt"/>
                  <a:ea typeface="+mn-ea"/>
                  <a:cs typeface="+mn-cs"/>
                </a:rPr>
                <a:t>未中奖采用独立的结果素材；不包含奖品图，建议保留官方布局与节奏。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206389" y="304800"/>
            <a:ext cx="1714500" cy="257175"/>
            <a:chOff x="9206389" y="304800"/>
            <a:chExt cx="1714500" cy="257175"/>
          </a:xfrm>
        </p:grpSpPr>
        <p:sp>
          <p:nvSpPr>
            <p:cNvPr id="5" name="Rectangle 5"/>
            <p:cNvSpPr/>
            <p:nvPr/>
          </p:nvSpPr>
          <p:spPr>
            <a:xfrm>
              <a:off x="9206389" y="304800"/>
              <a:ext cx="1714500" cy="25717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363551" y="387191"/>
              <a:ext cx="1041105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2160 × 3840 / 9:16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33388" y="1275302"/>
            <a:ext cx="3380184" cy="6267451"/>
            <a:chOff x="433388" y="1275302"/>
            <a:chExt cx="3380184" cy="6267451"/>
          </a:xfrm>
        </p:grpSpPr>
        <p:pic>
          <p:nvPicPr>
            <p:cNvPr id="8" name="Imag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8150" y="1275302"/>
              <a:ext cx="3375422" cy="6000750"/>
            </a:xfrm>
            <a:prstGeom prst="rect">
              <a:avLst/>
            </a:prstGeom>
          </p:spPr>
        </p:pic>
        <p:sp>
          <p:nvSpPr>
            <p:cNvPr id="9" name="Rectangle 9"/>
            <p:cNvSpPr/>
            <p:nvPr/>
          </p:nvSpPr>
          <p:spPr>
            <a:xfrm>
              <a:off x="438150" y="1275302"/>
              <a:ext cx="3375422" cy="6000750"/>
            </a:xfrm>
            <a:prstGeom prst="rect">
              <a:avLst/>
            </a:prstGeom>
            <a:noFill/>
            <a:ln w="17145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33388" y="7395115"/>
              <a:ext cx="817245" cy="1476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完整竖屏页面示意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572000" y="1276350"/>
            <a:ext cx="6381750" cy="5734050"/>
            <a:chOff x="4572000" y="1276350"/>
            <a:chExt cx="6381750" cy="5734050"/>
          </a:xfrm>
        </p:grpSpPr>
        <p:sp>
          <p:nvSpPr>
            <p:cNvPr id="12" name="Rectangle 12"/>
            <p:cNvSpPr/>
            <p:nvPr/>
          </p:nvSpPr>
          <p:spPr>
            <a:xfrm>
              <a:off x="4572000" y="1276350"/>
              <a:ext cx="6381750" cy="5734050"/>
            </a:xfrm>
            <a:prstGeom prst="roundRect">
              <a:avLst>
                <a:gd name="adj" fmla="val 1163"/>
              </a:avLst>
            </a:prstGeom>
            <a:solidFill>
              <a:schemeClr val="accent6"/>
            </a:solidFill>
            <a:ln w="9525">
              <a:solidFill>
                <a:srgbClr val="CFE2D5"/>
              </a:solidFill>
            </a:ln>
          </p:spPr>
        </p:sp>
        <p:pic>
          <p:nvPicPr>
            <p:cNvPr id="13" name="Imag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3450" y="1476375"/>
              <a:ext cx="1905000" cy="3390900"/>
            </a:xfrm>
            <a:prstGeom prst="rect">
              <a:avLst/>
            </a:prstGeom>
          </p:spPr>
        </p:pic>
        <p:sp>
          <p:nvSpPr>
            <p:cNvPr id="14" name="TextBox 14"/>
            <p:cNvSpPr txBox="1"/>
            <p:nvPr/>
          </p:nvSpPr>
          <p:spPr>
            <a:xfrm>
              <a:off x="6870573" y="1481614"/>
              <a:ext cx="1487528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未中奖提示.webm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872097" y="1904524"/>
              <a:ext cx="1876806" cy="705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9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2160 × 3840 px · 9:16</a:t>
              </a:r>
              <a:br/>
              <a:r>
                <a:rPr lang="zh-CN" sz="9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不要裁掉透明边，也不要拉伸。</a:t>
              </a:r>
              <a:br/>
              <a:r>
                <a:rPr lang="zh-CN" sz="9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需要文字时，直接设计在素材内。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72288" y="3040618"/>
              <a:ext cx="1413002" cy="3786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50"/>
                </a:lnSpc>
              </a:pPr>
              <a:r>
                <a:rPr lang="zh-CN" sz="86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支持 PNG / JPG / WebP / GIF</a:t>
              </a:r>
              <a:br/>
              <a:r>
                <a:rPr lang="zh-CN" sz="86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MP4 / WebM / SVG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822698" y="5224939"/>
              <a:ext cx="917600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替换前检查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824222" y="5590699"/>
              <a:ext cx="3121406" cy="4478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9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与中奖页保持一致的画布、风格和动效节奏。</a:t>
              </a:r>
              <a:br/>
              <a:r>
                <a:rPr lang="zh-CN" sz="9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替换后实测未中奖、再次参与和自动返回首页三个状态。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824412" y="6498193"/>
              <a:ext cx="1977669" cy="1690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6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本页是通用提示，不与某个奖项绑定。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628900" y="3276600"/>
            <a:ext cx="1847850" cy="819150"/>
            <a:chOff x="2628900" y="3276600"/>
            <a:chExt cx="1847850" cy="819150"/>
          </a:xfrm>
        </p:grpSpPr>
        <p:sp>
          <p:nvSpPr>
            <p:cNvPr id="21" name="Polyline 21"/>
            <p:cNvSpPr/>
            <p:nvPr/>
          </p:nvSpPr>
          <p:spPr>
            <a:xfrm>
              <a:off x="2733675" y="3381375"/>
              <a:ext cx="1743075" cy="714375"/>
            </a:xfrm>
            <a:custGeom>
              <a:avLst/>
              <a:gdLst/>
              <a:ahLst/>
              <a:cxnLst/>
              <a:rect l="l" t="t" r="r" b="b"/>
              <a:pathLst>
                <a:path w="1743075" h="714375">
                  <a:moveTo>
                    <a:pt x="0" y="0"/>
                  </a:moveTo>
                  <a:lnTo>
                    <a:pt x="1438275" y="0"/>
                  </a:lnTo>
                  <a:lnTo>
                    <a:pt x="1438275" y="714375"/>
                  </a:lnTo>
                  <a:lnTo>
                    <a:pt x="1743075" y="714375"/>
                  </a:lnTo>
                </a:path>
              </a:pathLst>
            </a:custGeom>
            <a:noFill/>
            <a:ln w="9525">
              <a:solidFill>
                <a:schemeClr val="accent5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2628900" y="3276600"/>
              <a:ext cx="209550" cy="2095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2701147" y="3338512"/>
              <a:ext cx="65056" cy="1476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7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572000" y="7237952"/>
            <a:ext cx="6386989" cy="381000"/>
            <a:chOff x="4572000" y="7237952"/>
            <a:chExt cx="6386989" cy="381000"/>
          </a:xfrm>
        </p:grpSpPr>
        <p:sp>
          <p:nvSpPr>
            <p:cNvPr id="25" name="Rectangle 25"/>
            <p:cNvSpPr/>
            <p:nvPr/>
          </p:nvSpPr>
          <p:spPr>
            <a:xfrm>
              <a:off x="4572000" y="7237952"/>
              <a:ext cx="6386989" cy="381000"/>
            </a:xfrm>
            <a:prstGeom prst="roundRect">
              <a:avLst>
                <a:gd name="adj" fmla="val 12500"/>
              </a:avLst>
            </a:prstGeom>
            <a:solidFill>
              <a:srgbClr val="E8F5EC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4681538" y="7305342"/>
              <a:ext cx="2838430" cy="154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9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入口：设置 → 素材替换 → 游戏素材 → 结果页 → 未中奖提示。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433388" y="7721584"/>
            <a:ext cx="1896847" cy="1262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640" dirty="0">
                <a:solidFill>
                  <a:srgbClr val="75877C"/>
                </a:solidFill>
                <a:latin typeface="+mn-lt"/>
                <a:ea typeface="+mn-ea"/>
                <a:cs typeface="+mn-cs"/>
              </a:rPr>
              <a:t>盲盒抽奖机 · Leap 手势模式 | 2026-09-22 | 8/9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429006" y="329565"/>
            <a:ext cx="3911969" cy="508397"/>
            <a:chOff x="429006" y="329565"/>
            <a:chExt cx="3911969" cy="508397"/>
          </a:xfrm>
        </p:grpSpPr>
        <p:sp>
          <p:nvSpPr>
            <p:cNvPr id="2" name="TextBox 2"/>
            <p:cNvSpPr txBox="1"/>
            <p:nvPr/>
          </p:nvSpPr>
          <p:spPr>
            <a:xfrm>
              <a:off x="429006" y="329565"/>
              <a:ext cx="260077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不建议更换 · 共用图标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433388" y="668893"/>
              <a:ext cx="3907587" cy="1690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60" dirty="0">
                  <a:solidFill>
                    <a:srgbClr val="5A6D61"/>
                  </a:solidFill>
                  <a:latin typeface="+mn-lt"/>
                  <a:ea typeface="+mn-ea"/>
                  <a:cs typeface="+mn-cs"/>
                </a:rPr>
                <a:t>保留工作人员入口的辨识度；与建议更换的首页引导和箱体Logo分开管理。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206389" y="304800"/>
            <a:ext cx="1714500" cy="257175"/>
            <a:chOff x="9206389" y="304800"/>
            <a:chExt cx="1714500" cy="257175"/>
          </a:xfrm>
        </p:grpSpPr>
        <p:sp>
          <p:nvSpPr>
            <p:cNvPr id="5" name="Rectangle 5"/>
            <p:cNvSpPr/>
            <p:nvPr/>
          </p:nvSpPr>
          <p:spPr>
            <a:xfrm>
              <a:off x="9206389" y="304800"/>
              <a:ext cx="1714500" cy="25717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363551" y="387191"/>
              <a:ext cx="1041105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2160 × 3840 / 9:16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33388" y="1275302"/>
            <a:ext cx="3380184" cy="6267451"/>
            <a:chOff x="433388" y="1275302"/>
            <a:chExt cx="3380184" cy="6267451"/>
          </a:xfrm>
        </p:grpSpPr>
        <p:pic>
          <p:nvPicPr>
            <p:cNvPr id="8" name="Imag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8150" y="1275302"/>
              <a:ext cx="3375422" cy="6000750"/>
            </a:xfrm>
            <a:prstGeom prst="rect">
              <a:avLst/>
            </a:prstGeom>
          </p:spPr>
        </p:pic>
        <p:sp>
          <p:nvSpPr>
            <p:cNvPr id="9" name="Rectangle 9"/>
            <p:cNvSpPr/>
            <p:nvPr/>
          </p:nvSpPr>
          <p:spPr>
            <a:xfrm>
              <a:off x="438150" y="1275302"/>
              <a:ext cx="3375422" cy="6000750"/>
            </a:xfrm>
            <a:prstGeom prst="rect">
              <a:avLst/>
            </a:prstGeom>
            <a:noFill/>
            <a:ln w="17145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33388" y="7395115"/>
              <a:ext cx="817245" cy="1476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完整竖屏页面示意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572000" y="1276350"/>
            <a:ext cx="6381750" cy="2286000"/>
            <a:chOff x="4572000" y="1276350"/>
            <a:chExt cx="6381750" cy="2286000"/>
          </a:xfrm>
        </p:grpSpPr>
        <p:sp>
          <p:nvSpPr>
            <p:cNvPr id="12" name="Rectangle 12"/>
            <p:cNvSpPr/>
            <p:nvPr/>
          </p:nvSpPr>
          <p:spPr>
            <a:xfrm>
              <a:off x="4572000" y="1276350"/>
              <a:ext cx="6381750" cy="2286000"/>
            </a:xfrm>
            <a:prstGeom prst="roundRect">
              <a:avLst>
                <a:gd name="adj" fmla="val 2917"/>
              </a:avLst>
            </a:prstGeom>
            <a:solidFill>
              <a:schemeClr val="accent6"/>
            </a:solidFill>
            <a:ln w="9525">
              <a:solidFill>
                <a:srgbClr val="CFE2D5"/>
              </a:solidFill>
            </a:ln>
          </p:spPr>
        </p:sp>
        <p:pic>
          <p:nvPicPr>
            <p:cNvPr id="13" name="Imag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62500" y="1581150"/>
              <a:ext cx="1619250" cy="1619250"/>
            </a:xfrm>
            <a:prstGeom prst="rect">
              <a:avLst/>
            </a:prstGeom>
          </p:spPr>
        </p:pic>
        <p:sp>
          <p:nvSpPr>
            <p:cNvPr id="14" name="TextBox 14"/>
            <p:cNvSpPr txBox="1"/>
            <p:nvPr/>
          </p:nvSpPr>
          <p:spPr>
            <a:xfrm>
              <a:off x="6708648" y="1567339"/>
              <a:ext cx="1804154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 · 返回首页图标.svg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710172" y="2009299"/>
              <a:ext cx="2187956" cy="6859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9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页面左上角的返回入口。</a:t>
              </a:r>
              <a:br/>
              <a:r>
                <a:rPr lang="zh-CN" sz="9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建议1:1透明素材，位图256 × 256 px。</a:t>
              </a:r>
              <a:br/>
              <a:r>
                <a:rPr lang="zh-CN" sz="9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原文件：viewBox 24 × 24，矢量。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572000" y="3724275"/>
            <a:ext cx="6381750" cy="2286000"/>
            <a:chOff x="4572000" y="3724275"/>
            <a:chExt cx="6381750" cy="2286000"/>
          </a:xfrm>
        </p:grpSpPr>
        <p:sp>
          <p:nvSpPr>
            <p:cNvPr id="17" name="Rectangle 17"/>
            <p:cNvSpPr/>
            <p:nvPr/>
          </p:nvSpPr>
          <p:spPr>
            <a:xfrm>
              <a:off x="4572000" y="3724275"/>
              <a:ext cx="6381750" cy="2286000"/>
            </a:xfrm>
            <a:prstGeom prst="roundRect">
              <a:avLst>
                <a:gd name="adj" fmla="val 2917"/>
              </a:avLst>
            </a:prstGeom>
            <a:solidFill>
              <a:schemeClr val="accent6"/>
            </a:solidFill>
            <a:ln w="9525">
              <a:solidFill>
                <a:srgbClr val="CFE2D5"/>
              </a:solidFill>
            </a:ln>
          </p:spPr>
        </p:sp>
        <p:pic>
          <p:nvPicPr>
            <p:cNvPr id="18" name="Image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62500" y="4029075"/>
              <a:ext cx="1619250" cy="1619250"/>
            </a:xfrm>
            <a:prstGeom prst="rect">
              <a:avLst/>
            </a:prstGeom>
          </p:spPr>
        </p:pic>
        <p:sp>
          <p:nvSpPr>
            <p:cNvPr id="19" name="TextBox 19"/>
            <p:cNvSpPr txBox="1"/>
            <p:nvPr/>
          </p:nvSpPr>
          <p:spPr>
            <a:xfrm>
              <a:off x="6708648" y="4015264"/>
              <a:ext cx="1442295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 · 设置图标.svg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710172" y="4457224"/>
              <a:ext cx="2187956" cy="6859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9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页面右上角的设置入口。</a:t>
              </a:r>
              <a:br/>
              <a:r>
                <a:rPr lang="zh-CN" sz="9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建议1:1透明素材，位图256 × 256 px。</a:t>
              </a:r>
              <a:br/>
              <a:r>
                <a:rPr lang="zh-CN" sz="98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只换图案，不改变按钮的功能。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691062" y="6412468"/>
            <a:ext cx="2958465" cy="407194"/>
            <a:chOff x="4691062" y="6412468"/>
            <a:chExt cx="2958465" cy="407194"/>
          </a:xfrm>
        </p:grpSpPr>
        <p:sp>
          <p:nvSpPr>
            <p:cNvPr id="22" name="TextBox 22"/>
            <p:cNvSpPr txBox="1"/>
            <p:nvPr/>
          </p:nvSpPr>
          <p:spPr>
            <a:xfrm>
              <a:off x="4691062" y="6412468"/>
              <a:ext cx="2958465" cy="4071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75"/>
                </a:lnSpc>
              </a:pPr>
              <a:r>
                <a:rPr lang="zh-CN" sz="86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两项均支持 PNG / JPG / WebP / GIF / MP4 / WebM / SVG。</a:t>
              </a:r>
              <a:br/>
              <a:r>
                <a:rPr lang="zh-CN" sz="86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仍可替换；请避免透明空白过多，让操作入口始终清楚可辨。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57200" y="1295400"/>
            <a:ext cx="4019550" cy="3562350"/>
            <a:chOff x="457200" y="1295400"/>
            <a:chExt cx="4019550" cy="3562350"/>
          </a:xfrm>
        </p:grpSpPr>
        <p:sp>
          <p:nvSpPr>
            <p:cNvPr id="24" name="Polyline 24"/>
            <p:cNvSpPr/>
            <p:nvPr/>
          </p:nvSpPr>
          <p:spPr>
            <a:xfrm>
              <a:off x="552450" y="1390650"/>
              <a:ext cx="3924300" cy="1181100"/>
            </a:xfrm>
            <a:custGeom>
              <a:avLst/>
              <a:gdLst/>
              <a:ahLst/>
              <a:cxnLst/>
              <a:rect l="l" t="t" r="r" b="b"/>
              <a:pathLst>
                <a:path w="3924300" h="1181100">
                  <a:moveTo>
                    <a:pt x="0" y="0"/>
                  </a:moveTo>
                  <a:lnTo>
                    <a:pt x="3476625" y="0"/>
                  </a:lnTo>
                  <a:lnTo>
                    <a:pt x="3476625" y="1181100"/>
                  </a:lnTo>
                  <a:lnTo>
                    <a:pt x="3924300" y="1181100"/>
                  </a:lnTo>
                </a:path>
              </a:pathLst>
            </a:custGeom>
            <a:noFill/>
            <a:ln w="9525">
              <a:solidFill>
                <a:schemeClr val="accent5"/>
              </a:solidFill>
            </a:ln>
          </p:spPr>
        </p:sp>
        <p:sp>
          <p:nvSpPr>
            <p:cNvPr id="25" name="Polyline 25"/>
            <p:cNvSpPr/>
            <p:nvPr/>
          </p:nvSpPr>
          <p:spPr>
            <a:xfrm>
              <a:off x="3752850" y="1390650"/>
              <a:ext cx="723900" cy="3467100"/>
            </a:xfrm>
            <a:custGeom>
              <a:avLst/>
              <a:gdLst/>
              <a:ahLst/>
              <a:cxnLst/>
              <a:rect l="l" t="t" r="r" b="b"/>
              <a:pathLst>
                <a:path w="723900" h="3467100">
                  <a:moveTo>
                    <a:pt x="0" y="0"/>
                  </a:moveTo>
                  <a:lnTo>
                    <a:pt x="419100" y="0"/>
                  </a:lnTo>
                  <a:lnTo>
                    <a:pt x="419100" y="3467100"/>
                  </a:lnTo>
                  <a:lnTo>
                    <a:pt x="723900" y="3467100"/>
                  </a:lnTo>
                </a:path>
              </a:pathLst>
            </a:custGeom>
            <a:noFill/>
            <a:ln w="9525">
              <a:solidFill>
                <a:schemeClr val="accent5"/>
              </a:solidFill>
            </a:ln>
          </p:spPr>
        </p:sp>
        <p:sp>
          <p:nvSpPr>
            <p:cNvPr id="26" name="Ellipse 26"/>
            <p:cNvSpPr/>
            <p:nvPr/>
          </p:nvSpPr>
          <p:spPr>
            <a:xfrm>
              <a:off x="457200" y="1295400"/>
              <a:ext cx="190500" cy="1905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522514" y="1355884"/>
              <a:ext cx="59873" cy="133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68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8" name="Ellipse 28"/>
            <p:cNvSpPr/>
            <p:nvPr/>
          </p:nvSpPr>
          <p:spPr>
            <a:xfrm>
              <a:off x="3657600" y="1295400"/>
              <a:ext cx="190500" cy="1905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3722914" y="1355884"/>
              <a:ext cx="59873" cy="133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68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72000" y="7237952"/>
            <a:ext cx="6386989" cy="381000"/>
            <a:chOff x="4572000" y="7237952"/>
            <a:chExt cx="6386989" cy="381000"/>
          </a:xfrm>
        </p:grpSpPr>
        <p:sp>
          <p:nvSpPr>
            <p:cNvPr id="31" name="Rectangle 31"/>
            <p:cNvSpPr/>
            <p:nvPr/>
          </p:nvSpPr>
          <p:spPr>
            <a:xfrm>
              <a:off x="4572000" y="7237952"/>
              <a:ext cx="6386989" cy="381000"/>
            </a:xfrm>
            <a:prstGeom prst="roundRect">
              <a:avLst>
                <a:gd name="adj" fmla="val 12500"/>
              </a:avLst>
            </a:prstGeom>
            <a:solidFill>
              <a:srgbClr val="E8F5EC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4681538" y="7305342"/>
              <a:ext cx="2290728" cy="154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9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入口：设置 → 素材替换 → 共用素材 → 窗口控件。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433388" y="7721584"/>
            <a:ext cx="1896847" cy="1262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640" dirty="0">
                <a:solidFill>
                  <a:srgbClr val="75877C"/>
                </a:solidFill>
                <a:latin typeface="+mn-lt"/>
                <a:ea typeface="+mn-ea"/>
                <a:cs typeface="+mn-cs"/>
              </a:rPr>
              <a:t>盲盒抽奖机 · Leap 手势模式 | 2026-09-22 | 9/9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editable">
  <a:themeElements>
    <a:clrScheme name="editable">
      <a:dk1>
        <a:srgbClr val="163E2D"/>
      </a:dk1>
      <a:lt1>
        <a:srgbClr val="FFFFFF"/>
      </a:lt1>
      <a:dk2>
        <a:srgbClr val="1F497D"/>
      </a:dk2>
      <a:lt2>
        <a:srgbClr val="FFFFFF"/>
      </a:lt2>
      <a:accent1>
        <a:srgbClr val="163E2D"/>
      </a:accent1>
      <a:accent2>
        <a:srgbClr val="67C587"/>
      </a:accent2>
      <a:accent3>
        <a:srgbClr val="67C587"/>
      </a:accent3>
      <a:accent4>
        <a:srgbClr val="163E2D"/>
      </a:accent4>
      <a:accent5>
        <a:srgbClr val="2C6E49"/>
      </a:accent5>
      <a:accent6>
        <a:srgbClr val="F1F7F3"/>
      </a:accent6>
      <a:hlink>
        <a:srgbClr val="67C587"/>
      </a:hlink>
      <a:folHlink>
        <a:srgbClr val="67C587"/>
      </a:folHlink>
    </a:clrScheme>
    <a:fontScheme name="editable">
      <a:maj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ditab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Custom</PresentationFormat>
  <Paragraphs>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2026-09-22T09:06:51Z</dcterms:created>
  <dcterms:modified xsi:type="dcterms:W3CDTF">2026-09-22T09:06:51Z</dcterms:modified>
  <cp:category/>
  <cp:contentStatus/>
</cp:coreProperties>
</file>